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363" r:id="rId2"/>
    <p:sldId id="364" r:id="rId3"/>
    <p:sldId id="365" r:id="rId4"/>
    <p:sldId id="256" r:id="rId5"/>
    <p:sldId id="257" r:id="rId6"/>
    <p:sldId id="382" r:id="rId7"/>
    <p:sldId id="383" r:id="rId8"/>
    <p:sldId id="384" r:id="rId9"/>
    <p:sldId id="393" r:id="rId10"/>
    <p:sldId id="430" r:id="rId11"/>
    <p:sldId id="394" r:id="rId12"/>
    <p:sldId id="373" r:id="rId13"/>
    <p:sldId id="259" r:id="rId14"/>
    <p:sldId id="262" r:id="rId15"/>
    <p:sldId id="378" r:id="rId16"/>
    <p:sldId id="379" r:id="rId17"/>
    <p:sldId id="385" r:id="rId18"/>
    <p:sldId id="386" r:id="rId19"/>
    <p:sldId id="410" r:id="rId20"/>
    <p:sldId id="381" r:id="rId21"/>
    <p:sldId id="390" r:id="rId22"/>
    <p:sldId id="380" r:id="rId23"/>
    <p:sldId id="272" r:id="rId24"/>
    <p:sldId id="406" r:id="rId25"/>
    <p:sldId id="389" r:id="rId26"/>
    <p:sldId id="387" r:id="rId27"/>
    <p:sldId id="403" r:id="rId28"/>
    <p:sldId id="418" r:id="rId29"/>
    <p:sldId id="419" r:id="rId30"/>
    <p:sldId id="420" r:id="rId31"/>
    <p:sldId id="421" r:id="rId32"/>
    <p:sldId id="422" r:id="rId33"/>
    <p:sldId id="407" r:id="rId34"/>
    <p:sldId id="408" r:id="rId35"/>
    <p:sldId id="417" r:id="rId36"/>
    <p:sldId id="414" r:id="rId37"/>
    <p:sldId id="411" r:id="rId38"/>
    <p:sldId id="409" r:id="rId39"/>
    <p:sldId id="412" r:id="rId40"/>
    <p:sldId id="413" r:id="rId41"/>
    <p:sldId id="426" r:id="rId42"/>
    <p:sldId id="427" r:id="rId43"/>
    <p:sldId id="415" r:id="rId44"/>
    <p:sldId id="416" r:id="rId45"/>
    <p:sldId id="425" r:id="rId46"/>
    <p:sldId id="285" r:id="rId47"/>
    <p:sldId id="286" r:id="rId48"/>
    <p:sldId id="281" r:id="rId49"/>
    <p:sldId id="297" r:id="rId50"/>
    <p:sldId id="298" r:id="rId51"/>
    <p:sldId id="299" r:id="rId52"/>
    <p:sldId id="307" r:id="rId53"/>
    <p:sldId id="308" r:id="rId54"/>
    <p:sldId id="309" r:id="rId55"/>
    <p:sldId id="429" r:id="rId56"/>
    <p:sldId id="310" r:id="rId57"/>
    <p:sldId id="311" r:id="rId58"/>
    <p:sldId id="312" r:id="rId59"/>
    <p:sldId id="315" r:id="rId60"/>
    <p:sldId id="321" r:id="rId61"/>
    <p:sldId id="322" r:id="rId62"/>
    <p:sldId id="399" r:id="rId63"/>
    <p:sldId id="400" r:id="rId64"/>
    <p:sldId id="402" r:id="rId65"/>
    <p:sldId id="324" r:id="rId66"/>
    <p:sldId id="423" r:id="rId67"/>
    <p:sldId id="424" r:id="rId68"/>
    <p:sldId id="325" r:id="rId69"/>
    <p:sldId id="397" r:id="rId70"/>
    <p:sldId id="398" r:id="rId71"/>
    <p:sldId id="326" r:id="rId72"/>
    <p:sldId id="327" r:id="rId73"/>
    <p:sldId id="428" r:id="rId74"/>
    <p:sldId id="334" r:id="rId75"/>
    <p:sldId id="368" r:id="rId76"/>
    <p:sldId id="369" r:id="rId77"/>
    <p:sldId id="370" r:id="rId78"/>
    <p:sldId id="371" r:id="rId79"/>
    <p:sldId id="338" r:id="rId80"/>
    <p:sldId id="339" r:id="rId81"/>
    <p:sldId id="340" r:id="rId82"/>
    <p:sldId id="341" r:id="rId83"/>
    <p:sldId id="342" r:id="rId84"/>
    <p:sldId id="343" r:id="rId85"/>
    <p:sldId id="344" r:id="rId86"/>
    <p:sldId id="345" r:id="rId87"/>
    <p:sldId id="348" r:id="rId88"/>
    <p:sldId id="349" r:id="rId89"/>
    <p:sldId id="350" r:id="rId90"/>
    <p:sldId id="351" r:id="rId91"/>
    <p:sldId id="352" r:id="rId92"/>
    <p:sldId id="353" r:id="rId93"/>
    <p:sldId id="354" r:id="rId94"/>
    <p:sldId id="355" r:id="rId95"/>
    <p:sldId id="356" r:id="rId96"/>
    <p:sldId id="357" r:id="rId97"/>
    <p:sldId id="358" r:id="rId98"/>
    <p:sldId id="366" r:id="rId99"/>
    <p:sldId id="367" r:id="rId100"/>
    <p:sldId id="392"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5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tableStyles" Target="tableStyles.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notesMaster" Target="notesMasters/notesMaster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handoutMaster" Target="handoutMasters/handout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theme" Target="theme/theme1.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SRMIST</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A8C44-0070-4A8B-927B-FAECB1AF951B}" type="datetimeFigureOut">
              <a:rPr lang="en-IN" smtClean="0"/>
              <a:pPr/>
              <a:t>17-10-2022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B690DF-2E08-4542-9A68-BC6DB20378B1}" type="slidenum">
              <a:rPr lang="en-IN" smtClean="0"/>
              <a:pPr/>
              <a:t>‹#›</a:t>
            </a:fld>
            <a:endParaRPr lang="en-IN"/>
          </a:p>
        </p:txBody>
      </p:sp>
    </p:spTree>
    <p:extLst>
      <p:ext uri="{BB962C8B-B14F-4D97-AF65-F5344CB8AC3E}">
        <p14:creationId xmlns:p14="http://schemas.microsoft.com/office/powerpoint/2010/main" val="272995581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SRMIST</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942903-6637-4617-88EC-7F54B3CF562F}" type="datetimeFigureOut">
              <a:rPr lang="en-IN" smtClean="0"/>
              <a:pPr/>
              <a:t>17-10-2022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F19D58-079E-449F-9E6F-21D08DD29A51}" type="slidenum">
              <a:rPr lang="en-IN" smtClean="0"/>
              <a:pPr/>
              <a:t>‹#›</a:t>
            </a:fld>
            <a:endParaRPr lang="en-IN"/>
          </a:p>
        </p:txBody>
      </p:sp>
    </p:spTree>
    <p:extLst>
      <p:ext uri="{BB962C8B-B14F-4D97-AF65-F5344CB8AC3E}">
        <p14:creationId xmlns:p14="http://schemas.microsoft.com/office/powerpoint/2010/main" val="16879331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F19D58-079E-449F-9E6F-21D08DD29A51}" type="slidenum">
              <a:rPr lang="en-IN" smtClean="0"/>
              <a:pPr/>
              <a:t>1</a:t>
            </a:fld>
            <a:endParaRPr lang="en-IN" dirty="0"/>
          </a:p>
        </p:txBody>
      </p:sp>
      <p:sp>
        <p:nvSpPr>
          <p:cNvPr id="5" name="Header Placeholder 4"/>
          <p:cNvSpPr>
            <a:spLocks noGrp="1"/>
          </p:cNvSpPr>
          <p:nvPr>
            <p:ph type="hdr" sz="quarter" idx="11"/>
          </p:nvPr>
        </p:nvSpPr>
        <p:spPr/>
        <p:txBody>
          <a:bodyPr/>
          <a:lstStyle/>
          <a:p>
            <a:r>
              <a:rPr lang="en-IN" dirty="0"/>
              <a:t>SRMIST</a:t>
            </a:r>
          </a:p>
        </p:txBody>
      </p:sp>
    </p:spTree>
    <p:extLst>
      <p:ext uri="{BB962C8B-B14F-4D97-AF65-F5344CB8AC3E}">
        <p14:creationId xmlns:p14="http://schemas.microsoft.com/office/powerpoint/2010/main" val="521953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IN"/>
              <a:t>SRMIST</a:t>
            </a:r>
          </a:p>
        </p:txBody>
      </p:sp>
      <p:sp>
        <p:nvSpPr>
          <p:cNvPr id="5" name="Slide Number Placeholder 4"/>
          <p:cNvSpPr>
            <a:spLocks noGrp="1"/>
          </p:cNvSpPr>
          <p:nvPr>
            <p:ph type="sldNum" sz="quarter" idx="11"/>
          </p:nvPr>
        </p:nvSpPr>
        <p:spPr/>
        <p:txBody>
          <a:bodyPr/>
          <a:lstStyle/>
          <a:p>
            <a:fld id="{7DF19D58-079E-449F-9E6F-21D08DD29A51}" type="slidenum">
              <a:rPr lang="en-IN" smtClean="0"/>
              <a:pPr/>
              <a:t>29</a:t>
            </a:fld>
            <a:endParaRPr lang="en-IN"/>
          </a:p>
        </p:txBody>
      </p:sp>
    </p:spTree>
    <p:extLst>
      <p:ext uri="{BB962C8B-B14F-4D97-AF65-F5344CB8AC3E}">
        <p14:creationId xmlns:p14="http://schemas.microsoft.com/office/powerpoint/2010/main" val="336747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IN"/>
              <a:t>SRMIST</a:t>
            </a:r>
          </a:p>
        </p:txBody>
      </p:sp>
      <p:sp>
        <p:nvSpPr>
          <p:cNvPr id="5" name="Slide Number Placeholder 4"/>
          <p:cNvSpPr>
            <a:spLocks noGrp="1"/>
          </p:cNvSpPr>
          <p:nvPr>
            <p:ph type="sldNum" sz="quarter" idx="11"/>
          </p:nvPr>
        </p:nvSpPr>
        <p:spPr/>
        <p:txBody>
          <a:bodyPr/>
          <a:lstStyle/>
          <a:p>
            <a:fld id="{7DF19D58-079E-449F-9E6F-21D08DD29A51}" type="slidenum">
              <a:rPr lang="en-IN" smtClean="0"/>
              <a:pPr/>
              <a:t>69</a:t>
            </a:fld>
            <a:endParaRPr lang="en-IN"/>
          </a:p>
        </p:txBody>
      </p:sp>
    </p:spTree>
    <p:extLst>
      <p:ext uri="{BB962C8B-B14F-4D97-AF65-F5344CB8AC3E}">
        <p14:creationId xmlns:p14="http://schemas.microsoft.com/office/powerpoint/2010/main" val="2808165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1A6C3D-A7B5-4309-A9BB-8F16E9F45240}" type="datetime1">
              <a:rPr lang="en-US" smtClean="0"/>
              <a:pPr/>
              <a:t>10/17/2022</a:t>
            </a:fld>
            <a:endParaRPr lang="en-US"/>
          </a:p>
        </p:txBody>
      </p:sp>
      <p:sp>
        <p:nvSpPr>
          <p:cNvPr id="5" name="Footer Placeholder 4"/>
          <p:cNvSpPr>
            <a:spLocks noGrp="1"/>
          </p:cNvSpPr>
          <p:nvPr>
            <p:ph type="ftr" sz="quarter" idx="11"/>
          </p:nvPr>
        </p:nvSpPr>
        <p:spPr/>
        <p:txBody>
          <a:bodyPr/>
          <a:lstStyle/>
          <a:p>
            <a:r>
              <a:rPr lang="en-US"/>
              <a:t>18ECE201J- Unit 1- Dr.M.S.Vasanthi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BA8602-7955-4B09-9E62-943F4B413C71}" type="datetime1">
              <a:rPr lang="en-US" smtClean="0"/>
              <a:pPr/>
              <a:t>10/17/2022</a:t>
            </a:fld>
            <a:endParaRPr lang="en-US"/>
          </a:p>
        </p:txBody>
      </p:sp>
      <p:sp>
        <p:nvSpPr>
          <p:cNvPr id="5" name="Footer Placeholder 4"/>
          <p:cNvSpPr>
            <a:spLocks noGrp="1"/>
          </p:cNvSpPr>
          <p:nvPr>
            <p:ph type="ftr" sz="quarter" idx="11"/>
          </p:nvPr>
        </p:nvSpPr>
        <p:spPr/>
        <p:txBody>
          <a:bodyPr/>
          <a:lstStyle/>
          <a:p>
            <a:r>
              <a:rPr lang="en-US"/>
              <a:t>18ECE201J- Unit 1- Dr.M.S.Vasanthi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C03359-30F9-4344-B5A8-5AAC3FF420D9}" type="datetime1">
              <a:rPr lang="en-US" smtClean="0"/>
              <a:pPr/>
              <a:t>10/17/2022</a:t>
            </a:fld>
            <a:endParaRPr lang="en-US"/>
          </a:p>
        </p:txBody>
      </p:sp>
      <p:sp>
        <p:nvSpPr>
          <p:cNvPr id="5" name="Footer Placeholder 4"/>
          <p:cNvSpPr>
            <a:spLocks noGrp="1"/>
          </p:cNvSpPr>
          <p:nvPr>
            <p:ph type="ftr" sz="quarter" idx="11"/>
          </p:nvPr>
        </p:nvSpPr>
        <p:spPr/>
        <p:txBody>
          <a:bodyPr/>
          <a:lstStyle/>
          <a:p>
            <a:r>
              <a:rPr lang="en-US"/>
              <a:t>18ECE201J- Unit 1- Dr.M.S.Vasanthi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4825A8-4033-4E33-AF5D-5714E957D0D9}" type="datetime1">
              <a:rPr lang="en-US" smtClean="0"/>
              <a:pPr/>
              <a:t>10/17/2022</a:t>
            </a:fld>
            <a:endParaRPr lang="en-US"/>
          </a:p>
        </p:txBody>
      </p:sp>
      <p:sp>
        <p:nvSpPr>
          <p:cNvPr id="5" name="Footer Placeholder 4"/>
          <p:cNvSpPr>
            <a:spLocks noGrp="1"/>
          </p:cNvSpPr>
          <p:nvPr>
            <p:ph type="ftr" sz="quarter" idx="11"/>
          </p:nvPr>
        </p:nvSpPr>
        <p:spPr/>
        <p:txBody>
          <a:bodyPr/>
          <a:lstStyle/>
          <a:p>
            <a:r>
              <a:rPr lang="en-US"/>
              <a:t>18ECE201J- Unit 1- Dr.M.S.Vasanthi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734E1-A370-4F5F-B374-C1A02F2C3A86}" type="datetime1">
              <a:rPr lang="en-US" smtClean="0"/>
              <a:pPr/>
              <a:t>10/17/2022</a:t>
            </a:fld>
            <a:endParaRPr lang="en-US"/>
          </a:p>
        </p:txBody>
      </p:sp>
      <p:sp>
        <p:nvSpPr>
          <p:cNvPr id="5" name="Footer Placeholder 4"/>
          <p:cNvSpPr>
            <a:spLocks noGrp="1"/>
          </p:cNvSpPr>
          <p:nvPr>
            <p:ph type="ftr" sz="quarter" idx="11"/>
          </p:nvPr>
        </p:nvSpPr>
        <p:spPr/>
        <p:txBody>
          <a:bodyPr/>
          <a:lstStyle/>
          <a:p>
            <a:r>
              <a:rPr lang="en-US"/>
              <a:t>18ECE201J- Unit 1- Dr.M.S.Vasanthi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AE25CC-092E-44B8-BFE3-39924E891509}" type="datetime1">
              <a:rPr lang="en-US" smtClean="0"/>
              <a:pPr/>
              <a:t>10/17/2022</a:t>
            </a:fld>
            <a:endParaRPr lang="en-US"/>
          </a:p>
        </p:txBody>
      </p:sp>
      <p:sp>
        <p:nvSpPr>
          <p:cNvPr id="6" name="Footer Placeholder 5"/>
          <p:cNvSpPr>
            <a:spLocks noGrp="1"/>
          </p:cNvSpPr>
          <p:nvPr>
            <p:ph type="ftr" sz="quarter" idx="11"/>
          </p:nvPr>
        </p:nvSpPr>
        <p:spPr/>
        <p:txBody>
          <a:bodyPr/>
          <a:lstStyle/>
          <a:p>
            <a:r>
              <a:rPr lang="en-US"/>
              <a:t>18ECE201J- Unit 1- Dr.M.S.Vasanthi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EE411C-AF7E-492C-B55C-2FAE4333502A}" type="datetime1">
              <a:rPr lang="en-US" smtClean="0"/>
              <a:pPr/>
              <a:t>10/17/2022</a:t>
            </a:fld>
            <a:endParaRPr lang="en-US"/>
          </a:p>
        </p:txBody>
      </p:sp>
      <p:sp>
        <p:nvSpPr>
          <p:cNvPr id="8" name="Footer Placeholder 7"/>
          <p:cNvSpPr>
            <a:spLocks noGrp="1"/>
          </p:cNvSpPr>
          <p:nvPr>
            <p:ph type="ftr" sz="quarter" idx="11"/>
          </p:nvPr>
        </p:nvSpPr>
        <p:spPr/>
        <p:txBody>
          <a:bodyPr/>
          <a:lstStyle/>
          <a:p>
            <a:r>
              <a:rPr lang="en-US"/>
              <a:t>18ECE201J- Unit 1- Dr.M.S.Vasanthi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3F872D-9FB0-4525-9DC8-AD26FA89A791}" type="datetime1">
              <a:rPr lang="en-US" smtClean="0"/>
              <a:pPr/>
              <a:t>10/17/2022</a:t>
            </a:fld>
            <a:endParaRPr lang="en-US"/>
          </a:p>
        </p:txBody>
      </p:sp>
      <p:sp>
        <p:nvSpPr>
          <p:cNvPr id="4" name="Footer Placeholder 3"/>
          <p:cNvSpPr>
            <a:spLocks noGrp="1"/>
          </p:cNvSpPr>
          <p:nvPr>
            <p:ph type="ftr" sz="quarter" idx="11"/>
          </p:nvPr>
        </p:nvSpPr>
        <p:spPr/>
        <p:txBody>
          <a:bodyPr/>
          <a:lstStyle/>
          <a:p>
            <a:r>
              <a:rPr lang="en-US"/>
              <a:t>18ECE201J- Unit 1- Dr.M.S.Vasanthi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920E1-2706-479D-A42D-0C4E9D77AA94}" type="datetime1">
              <a:rPr lang="en-US" smtClean="0"/>
              <a:pPr/>
              <a:t>10/17/2022</a:t>
            </a:fld>
            <a:endParaRPr lang="en-US"/>
          </a:p>
        </p:txBody>
      </p:sp>
      <p:sp>
        <p:nvSpPr>
          <p:cNvPr id="3" name="Footer Placeholder 2"/>
          <p:cNvSpPr>
            <a:spLocks noGrp="1"/>
          </p:cNvSpPr>
          <p:nvPr>
            <p:ph type="ftr" sz="quarter" idx="11"/>
          </p:nvPr>
        </p:nvSpPr>
        <p:spPr/>
        <p:txBody>
          <a:bodyPr/>
          <a:lstStyle/>
          <a:p>
            <a:r>
              <a:rPr lang="en-US"/>
              <a:t>18ECE201J- Unit 1- Dr.M.S.Vasanthi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AC6544-9F31-4A97-96F6-B1E6EE76F927}" type="datetime1">
              <a:rPr lang="en-US" smtClean="0"/>
              <a:pPr/>
              <a:t>10/17/2022</a:t>
            </a:fld>
            <a:endParaRPr lang="en-US"/>
          </a:p>
        </p:txBody>
      </p:sp>
      <p:sp>
        <p:nvSpPr>
          <p:cNvPr id="6" name="Footer Placeholder 5"/>
          <p:cNvSpPr>
            <a:spLocks noGrp="1"/>
          </p:cNvSpPr>
          <p:nvPr>
            <p:ph type="ftr" sz="quarter" idx="11"/>
          </p:nvPr>
        </p:nvSpPr>
        <p:spPr/>
        <p:txBody>
          <a:bodyPr/>
          <a:lstStyle/>
          <a:p>
            <a:r>
              <a:rPr lang="en-US"/>
              <a:t>18ECE201J- Unit 1- Dr.M.S.Vasanthi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5E591B-CB7C-4D3E-A6AD-A2F44F5FD80E}" type="datetime1">
              <a:rPr lang="en-US" smtClean="0"/>
              <a:pPr/>
              <a:t>10/17/2022</a:t>
            </a:fld>
            <a:endParaRPr lang="en-US"/>
          </a:p>
        </p:txBody>
      </p:sp>
      <p:sp>
        <p:nvSpPr>
          <p:cNvPr id="6" name="Footer Placeholder 5"/>
          <p:cNvSpPr>
            <a:spLocks noGrp="1"/>
          </p:cNvSpPr>
          <p:nvPr>
            <p:ph type="ftr" sz="quarter" idx="11"/>
          </p:nvPr>
        </p:nvSpPr>
        <p:spPr/>
        <p:txBody>
          <a:bodyPr/>
          <a:lstStyle/>
          <a:p>
            <a:r>
              <a:rPr lang="en-US"/>
              <a:t>18ECE201J- Unit 1- Dr.M.S.Vasanthi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68142-5C24-4465-8279-4099D5F8660D}" type="datetime1">
              <a:rPr lang="en-US" smtClean="0"/>
              <a:pPr/>
              <a:t>10/17/2022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18ECE201J- Unit 1- Dr.M.S.Vasanthi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 /><Relationship Id="rId2" Type="http://schemas.openxmlformats.org/officeDocument/2006/relationships/image" Target="../media/image104.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 Id="rId4" Type="http://schemas.openxmlformats.org/officeDocument/2006/relationships/image" Target="../media/image18.png" /></Relationships>
</file>

<file path=ppt/slides/_rels/slide2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6" Type="http://schemas.openxmlformats.org/officeDocument/2006/relationships/hyperlink" Target="https://hplgit.github.io/scipro-primer/slides/index.html" TargetMode="External" /><Relationship Id="rId5" Type="http://schemas.openxmlformats.org/officeDocument/2006/relationships/image" Target="../media/image1.png" /><Relationship Id="rId4" Type="http://schemas.openxmlformats.org/officeDocument/2006/relationships/image" Target="../media/image21.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2.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3.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2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2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xml"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30.xml.rels><?xml version="1.0" encoding="UTF-8" standalone="yes"?>
<Relationships xmlns="http://schemas.openxmlformats.org/package/2006/relationships"><Relationship Id="rId3" Type="http://schemas.openxmlformats.org/officeDocument/2006/relationships/hyperlink" Target="https://hplgit.github.io/scipro-primer/slides/index.html" TargetMode="External"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3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 Id="rId4" Type="http://schemas.openxmlformats.org/officeDocument/2006/relationships/image" Target="../media/image13.png" /></Relationships>
</file>

<file path=ppt/slides/_rels/slide3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2.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3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6.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39.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4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0.png" /><Relationship Id="rId1" Type="http://schemas.openxmlformats.org/officeDocument/2006/relationships/slideLayout" Target="../slideLayouts/slideLayout2.xml" /><Relationship Id="rId5" Type="http://schemas.openxmlformats.org/officeDocument/2006/relationships/image" Target="../media/image41.png" /><Relationship Id="rId4" Type="http://schemas.openxmlformats.org/officeDocument/2006/relationships/hyperlink" Target="https://hplgit.github.io/scipro-primer/slides/index.html" TargetMode="External" /></Relationships>
</file>

<file path=ppt/slides/_rels/slide4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2.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3.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4.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4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7.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e%20book-Aprimerr%20on%20Scientific%20programming%20using%20pythin.pdf" TargetMode="Externa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8.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49.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0.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1.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4.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52.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4.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6.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7.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python.org/" TargetMode="External"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58.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6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0.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1.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2.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5.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image" Target="../media/image63.png"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6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7.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6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8.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69.xml.rels><?xml version="1.0" encoding="UTF-8" standalone="yes"?>
<Relationships xmlns="http://schemas.openxmlformats.org/package/2006/relationships"><Relationship Id="rId3" Type="http://schemas.openxmlformats.org/officeDocument/2006/relationships/hyperlink" Target="https://www.w3schools.com/python/python_tuples.asp" TargetMode="External" /><Relationship Id="rId2" Type="http://schemas.openxmlformats.org/officeDocument/2006/relationships/notesSlide" Target="../notesSlides/notesSlide3.xml" /><Relationship Id="rId1" Type="http://schemas.openxmlformats.org/officeDocument/2006/relationships/slideLayout" Target="../slideLayouts/slideLayout2.xml" /><Relationship Id="rId5" Type="http://schemas.openxmlformats.org/officeDocument/2006/relationships/hyperlink" Target="https://www.w3schools.com/python/python_dictionaries.asp" TargetMode="External" /><Relationship Id="rId4" Type="http://schemas.openxmlformats.org/officeDocument/2006/relationships/hyperlink" Target="https://www.w3schools.com/python/python_sets.asp" TargetMode="Externa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hyperlink" Target="https://problemsolvingwithpython.com/01-Orientation/01.03-Installing-Anaconda-on-Windows/" TargetMode="External"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70.xml.rels><?xml version="1.0" encoding="UTF-8" standalone="yes"?>
<Relationships xmlns="http://schemas.openxmlformats.org/package/2006/relationships"><Relationship Id="rId2" Type="http://schemas.openxmlformats.org/officeDocument/2006/relationships/hyperlink" Target="https://www.geeksforgeeks.org/sum-function-python/" TargetMode="External"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8" Type="http://schemas.openxmlformats.org/officeDocument/2006/relationships/hyperlink" Target="https://www.geeksforgeeks.org/python-list-copy-method/" TargetMode="External" /><Relationship Id="rId3" Type="http://schemas.openxmlformats.org/officeDocument/2006/relationships/hyperlink" Target="https://www.geeksforgeeks.org/append-extend-python/" TargetMode="External" /><Relationship Id="rId7" Type="http://schemas.openxmlformats.org/officeDocument/2006/relationships/hyperlink" Target="https://www.geeksforgeeks.org/sort-in-python/" TargetMode="External"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hyperlink" Target="https://www.geeksforgeeks.org/python-list-function-count/" TargetMode="External" /><Relationship Id="rId5" Type="http://schemas.openxmlformats.org/officeDocument/2006/relationships/hyperlink" Target="https://www.geeksforgeeks.org/python-list-index/" TargetMode="External" /><Relationship Id="rId4" Type="http://schemas.openxmlformats.org/officeDocument/2006/relationships/hyperlink" Target="https://www.geeksforgeeks.org/list-methods-in-python-set-2-del-remove-sort-insert-pop-extend/" TargetMode="External" /></Relationships>
</file>

<file path=ppt/slides/_rels/slide7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9.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7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70.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76.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image" Target="../media/image71.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77.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73.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7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7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76.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77.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1.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image" Target="../media/image78.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82.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image" Target="../media/image80.png" /><Relationship Id="rId1" Type="http://schemas.openxmlformats.org/officeDocument/2006/relationships/slideLayout" Target="../slideLayouts/slideLayout2.xml" /><Relationship Id="rId5" Type="http://schemas.openxmlformats.org/officeDocument/2006/relationships/hyperlink" Target="https://hplgit.github.io/scipro-primer/slides/index.html" TargetMode="External" /><Relationship Id="rId4" Type="http://schemas.openxmlformats.org/officeDocument/2006/relationships/image" Target="../media/image1.png"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2.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3.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4.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7.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image" Target="../media/image86.png" /><Relationship Id="rId1" Type="http://schemas.openxmlformats.org/officeDocument/2006/relationships/slideLayout" Target="../slideLayouts/slideLayout2.xml" /><Relationship Id="rId6" Type="http://schemas.openxmlformats.org/officeDocument/2006/relationships/hyperlink" Target="https://hplgit.github.io/scipro-primer/slides/index.html" TargetMode="External" /><Relationship Id="rId5" Type="http://schemas.openxmlformats.org/officeDocument/2006/relationships/image" Target="../media/image1.png" /><Relationship Id="rId4" Type="http://schemas.openxmlformats.org/officeDocument/2006/relationships/image" Target="../media/image88.png" /></Relationships>
</file>

<file path=ppt/slides/_rels/slide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89.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8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0.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1.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1.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image" Target="../media/image91.png" /><Relationship Id="rId1" Type="http://schemas.openxmlformats.org/officeDocument/2006/relationships/slideLayout" Target="../slideLayouts/slideLayout2.xml" /><Relationship Id="rId6" Type="http://schemas.openxmlformats.org/officeDocument/2006/relationships/hyperlink" Target="https://hplgit.github.io/scipro-primer/slides/index.html" TargetMode="External" /><Relationship Id="rId5" Type="http://schemas.openxmlformats.org/officeDocument/2006/relationships/image" Target="../media/image1.png" /><Relationship Id="rId4" Type="http://schemas.openxmlformats.org/officeDocument/2006/relationships/image" Target="../media/image93.png" /></Relationships>
</file>

<file path=ppt/slides/_rels/slide9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4.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5.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6.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7.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8.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9.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101.png" /><Relationship Id="rId2" Type="http://schemas.openxmlformats.org/officeDocument/2006/relationships/image" Target="../media/image100.png" /><Relationship Id="rId1" Type="http://schemas.openxmlformats.org/officeDocument/2006/relationships/slideLayout" Target="../slideLayouts/slideLayout2.xml" /><Relationship Id="rId6" Type="http://schemas.openxmlformats.org/officeDocument/2006/relationships/hyperlink" Target="https://hplgit.github.io/scipro-primer/slides/index.html" TargetMode="External" /><Relationship Id="rId5" Type="http://schemas.openxmlformats.org/officeDocument/2006/relationships/image" Target="../media/image1.png" /><Relationship Id="rId4" Type="http://schemas.openxmlformats.org/officeDocument/2006/relationships/image" Target="../media/image102.png" /></Relationships>
</file>

<file path=ppt/slides/_rels/slide9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03.png" /><Relationship Id="rId1" Type="http://schemas.openxmlformats.org/officeDocument/2006/relationships/slideLayout" Target="../slideLayouts/slideLayout2.xml" /><Relationship Id="rId4" Type="http://schemas.openxmlformats.org/officeDocument/2006/relationships/hyperlink" Target="https://hplgit.github.io/scipro-primer/slides/index.html"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828800"/>
            <a:ext cx="7772400" cy="1470025"/>
          </a:xfrm>
        </p:spPr>
        <p:txBody>
          <a:bodyPr>
            <a:normAutofit fontScale="90000"/>
          </a:bodyPr>
          <a:lstStyle/>
          <a:p>
            <a:r>
              <a:rPr lang="en-IN" dirty="0"/>
              <a:t>18ECE201J </a:t>
            </a:r>
            <a:br>
              <a:rPr lang="en-IN" dirty="0"/>
            </a:br>
            <a:r>
              <a:rPr lang="en-IN" dirty="0">
                <a:solidFill>
                  <a:schemeClr val="tx2"/>
                </a:solidFill>
              </a:rPr>
              <a:t>Python and Scientific Python</a:t>
            </a:r>
            <a:br>
              <a:rPr lang="en-IN" dirty="0"/>
            </a:br>
            <a:r>
              <a:rPr lang="en-IN" dirty="0"/>
              <a:t>2021-2022(odd)</a:t>
            </a:r>
          </a:p>
        </p:txBody>
      </p:sp>
      <p:sp>
        <p:nvSpPr>
          <p:cNvPr id="3" name="Subtitle 2"/>
          <p:cNvSpPr>
            <a:spLocks noGrp="1"/>
          </p:cNvSpPr>
          <p:nvPr>
            <p:ph type="subTitle" idx="1"/>
          </p:nvPr>
        </p:nvSpPr>
        <p:spPr>
          <a:xfrm>
            <a:off x="1371600" y="3581400"/>
            <a:ext cx="6400800" cy="1752600"/>
          </a:xfrm>
        </p:spPr>
        <p:txBody>
          <a:bodyPr>
            <a:normAutofit/>
          </a:bodyPr>
          <a:lstStyle/>
          <a:p>
            <a:r>
              <a:rPr lang="en-IN" dirty="0">
                <a:solidFill>
                  <a:schemeClr val="tx2"/>
                </a:solidFill>
              </a:rPr>
              <a:t>Dr. </a:t>
            </a:r>
            <a:r>
              <a:rPr lang="en-IN" dirty="0" err="1">
                <a:solidFill>
                  <a:schemeClr val="tx2"/>
                </a:solidFill>
              </a:rPr>
              <a:t>V.Sarada</a:t>
            </a:r>
            <a:endParaRPr lang="en-IN" dirty="0">
              <a:solidFill>
                <a:schemeClr val="tx2"/>
              </a:solidFill>
            </a:endParaRPr>
          </a:p>
          <a:p>
            <a:r>
              <a:rPr lang="en-IN" dirty="0">
                <a:solidFill>
                  <a:schemeClr val="tx1"/>
                </a:solidFill>
              </a:rPr>
              <a:t>SRMIST</a:t>
            </a:r>
          </a:p>
          <a:p>
            <a:r>
              <a:rPr lang="en-IN" dirty="0">
                <a:solidFill>
                  <a:schemeClr val="tx1"/>
                </a:solidFill>
              </a:rPr>
              <a:t>ECE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dirty="0"/>
          </a:p>
        </p:txBody>
      </p:sp>
      <p:sp>
        <p:nvSpPr>
          <p:cNvPr id="6" name="AutoShape 2" descr="ICAME 202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698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scripting language</a:t>
            </a:r>
          </a:p>
        </p:txBody>
      </p:sp>
      <p:sp>
        <p:nvSpPr>
          <p:cNvPr id="3" name="Content Placeholder 2"/>
          <p:cNvSpPr>
            <a:spLocks noGrp="1"/>
          </p:cNvSpPr>
          <p:nvPr>
            <p:ph idx="1"/>
          </p:nvPr>
        </p:nvSpPr>
        <p:spPr/>
        <p:txBody>
          <a:bodyPr>
            <a:normAutofit/>
          </a:bodyPr>
          <a:lstStyle/>
          <a:p>
            <a:r>
              <a:rPr lang="en-US" dirty="0"/>
              <a:t>a language where instructions are written for a run time environment. They do not require the compilation step and are rather interpreted</a:t>
            </a:r>
          </a:p>
          <a:p>
            <a:r>
              <a:rPr lang="en-US"/>
              <a:t>designed </a:t>
            </a:r>
            <a:r>
              <a:rPr lang="en-US" dirty="0"/>
              <a:t>for integrating and communicating with other programming languages.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41341362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Experiment</a:t>
            </a:r>
          </a:p>
        </p:txBody>
      </p:sp>
      <p:pic>
        <p:nvPicPr>
          <p:cNvPr id="6" name="Content Placeholder 5"/>
          <p:cNvPicPr>
            <a:picLocks noGrp="1" noChangeAspect="1"/>
          </p:cNvPicPr>
          <p:nvPr>
            <p:ph idx="1"/>
          </p:nvPr>
        </p:nvPicPr>
        <p:blipFill>
          <a:blip r:embed="rId2"/>
          <a:stretch>
            <a:fillRect/>
          </a:stretch>
        </p:blipFill>
        <p:spPr>
          <a:xfrm>
            <a:off x="2895600" y="2438400"/>
            <a:ext cx="3124200" cy="9144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100</a:t>
            </a:fld>
            <a:endParaRPr lang="en-US"/>
          </a:p>
        </p:txBody>
      </p:sp>
      <p:pic>
        <p:nvPicPr>
          <p:cNvPr id="7" name="Picture 6"/>
          <p:cNvPicPr>
            <a:picLocks noChangeAspect="1"/>
          </p:cNvPicPr>
          <p:nvPr/>
        </p:nvPicPr>
        <p:blipFill>
          <a:blip r:embed="rId3"/>
          <a:stretch>
            <a:fillRect/>
          </a:stretch>
        </p:blipFill>
        <p:spPr>
          <a:xfrm>
            <a:off x="3048000" y="3962401"/>
            <a:ext cx="2971800" cy="1447800"/>
          </a:xfrm>
          <a:prstGeom prst="rect">
            <a:avLst/>
          </a:prstGeom>
        </p:spPr>
      </p:pic>
      <p:sp>
        <p:nvSpPr>
          <p:cNvPr id="8" name="TextBox 7"/>
          <p:cNvSpPr txBox="1"/>
          <p:nvPr/>
        </p:nvSpPr>
        <p:spPr>
          <a:xfrm>
            <a:off x="2209800" y="3762488"/>
            <a:ext cx="4343400" cy="646331"/>
          </a:xfrm>
          <a:prstGeom prst="rect">
            <a:avLst/>
          </a:prstGeom>
          <a:noFill/>
        </p:spPr>
        <p:txBody>
          <a:bodyPr wrap="square" rtlCol="0">
            <a:spAutoFit/>
          </a:bodyPr>
          <a:lstStyle/>
          <a:p>
            <a:r>
              <a:rPr lang="en-IN" b="1" dirty="0">
                <a:solidFill>
                  <a:srgbClr val="0070C0"/>
                </a:solidFill>
              </a:rPr>
              <a:t>Compute the air resistance on a football</a:t>
            </a:r>
            <a:endParaRPr lang="en-US" dirty="0">
              <a:solidFill>
                <a:srgbClr val="0070C0"/>
              </a:solidFill>
            </a:endParaRPr>
          </a:p>
          <a:p>
            <a:endParaRPr lang="en-US" dirty="0"/>
          </a:p>
        </p:txBody>
      </p:sp>
      <p:sp>
        <p:nvSpPr>
          <p:cNvPr id="9" name="TextBox 8"/>
          <p:cNvSpPr txBox="1"/>
          <p:nvPr/>
        </p:nvSpPr>
        <p:spPr>
          <a:xfrm>
            <a:off x="2209800" y="1617551"/>
            <a:ext cx="3733800" cy="369332"/>
          </a:xfrm>
          <a:prstGeom prst="rect">
            <a:avLst/>
          </a:prstGeom>
          <a:noFill/>
        </p:spPr>
        <p:txBody>
          <a:bodyPr wrap="square" rtlCol="0">
            <a:spAutoFit/>
          </a:bodyPr>
          <a:lstStyle/>
          <a:p>
            <a:r>
              <a:rPr lang="en-IN" b="1" dirty="0">
                <a:solidFill>
                  <a:srgbClr val="0070C0"/>
                </a:solidFill>
              </a:rPr>
              <a:t>Evaluation of a Gaussian function</a:t>
            </a:r>
            <a:endParaRPr lang="en-US" b="1" dirty="0">
              <a:solidFill>
                <a:srgbClr val="0070C0"/>
              </a:solidFill>
            </a:endParaRPr>
          </a:p>
        </p:txBody>
      </p:sp>
    </p:spTree>
    <p:extLst>
      <p:ext uri="{BB962C8B-B14F-4D97-AF65-F5344CB8AC3E}">
        <p14:creationId xmlns:p14="http://schemas.microsoft.com/office/powerpoint/2010/main" val="162197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6" name="Picture 5"/>
          <p:cNvPicPr>
            <a:picLocks noChangeAspect="1"/>
          </p:cNvPicPr>
          <p:nvPr/>
        </p:nvPicPr>
        <p:blipFill>
          <a:blip r:embed="rId2"/>
          <a:stretch>
            <a:fillRect/>
          </a:stretch>
        </p:blipFill>
        <p:spPr>
          <a:xfrm>
            <a:off x="1143000" y="152400"/>
            <a:ext cx="7010400" cy="3810000"/>
          </a:xfrm>
          <a:prstGeom prst="rect">
            <a:avLst/>
          </a:prstGeom>
        </p:spPr>
      </p:pic>
      <p:pic>
        <p:nvPicPr>
          <p:cNvPr id="7" name="Picture 6"/>
          <p:cNvPicPr>
            <a:picLocks noChangeAspect="1"/>
          </p:cNvPicPr>
          <p:nvPr/>
        </p:nvPicPr>
        <p:blipFill>
          <a:blip r:embed="rId3"/>
          <a:stretch>
            <a:fillRect/>
          </a:stretch>
        </p:blipFill>
        <p:spPr>
          <a:xfrm>
            <a:off x="1343025" y="3657600"/>
            <a:ext cx="6505575" cy="2895600"/>
          </a:xfrm>
          <a:prstGeom prst="rect">
            <a:avLst/>
          </a:prstGeom>
        </p:spPr>
      </p:pic>
    </p:spTree>
    <p:extLst>
      <p:ext uri="{BB962C8B-B14F-4D97-AF65-F5344CB8AC3E}">
        <p14:creationId xmlns:p14="http://schemas.microsoft.com/office/powerpoint/2010/main" val="415069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933" y="3048000"/>
            <a:ext cx="32480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73977" y="7620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805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Unit I</a:t>
            </a:r>
            <a:br>
              <a:rPr lang="en-IN" dirty="0"/>
            </a:br>
            <a:r>
              <a:rPr lang="en-IN" dirty="0"/>
              <a:t>Learning Objectives</a:t>
            </a:r>
          </a:p>
        </p:txBody>
      </p:sp>
      <p:sp>
        <p:nvSpPr>
          <p:cNvPr id="3" name="Content Placeholder 2"/>
          <p:cNvSpPr>
            <a:spLocks noGrp="1"/>
          </p:cNvSpPr>
          <p:nvPr>
            <p:ph idx="1"/>
          </p:nvPr>
        </p:nvSpPr>
        <p:spPr/>
        <p:txBody>
          <a:bodyPr/>
          <a:lstStyle/>
          <a:p>
            <a:r>
              <a:rPr lang="en-US" dirty="0"/>
              <a:t>Students will learn how to </a:t>
            </a:r>
          </a:p>
          <a:p>
            <a:pPr lvl="1"/>
            <a:r>
              <a:rPr lang="en-US" dirty="0"/>
              <a:t>write and run a Python program, </a:t>
            </a:r>
          </a:p>
          <a:p>
            <a:pPr lvl="1"/>
            <a:r>
              <a:rPr lang="en-US" dirty="0"/>
              <a:t>work with variables, </a:t>
            </a:r>
          </a:p>
          <a:p>
            <a:pPr lvl="1"/>
            <a:r>
              <a:rPr lang="en-US" dirty="0"/>
              <a:t>compute with mathematical functions </a:t>
            </a:r>
          </a:p>
          <a:p>
            <a:pPr lvl="1"/>
            <a:r>
              <a:rPr lang="en-US" dirty="0"/>
              <a:t>Use loops, lists, tuples, functions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50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IN" sz="3600" dirty="0"/>
              <a:t>First program using python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477000" cy="273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267200"/>
            <a:ext cx="6172200" cy="9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
        <p:nvSpPr>
          <p:cNvPr id="9" name="TextBox 8"/>
          <p:cNvSpPr txBox="1"/>
          <p:nvPr/>
        </p:nvSpPr>
        <p:spPr>
          <a:xfrm>
            <a:off x="1981200" y="990600"/>
            <a:ext cx="5181600" cy="461665"/>
          </a:xfrm>
          <a:prstGeom prst="rect">
            <a:avLst/>
          </a:prstGeom>
          <a:noFill/>
        </p:spPr>
        <p:txBody>
          <a:bodyPr wrap="square" rtlCol="0">
            <a:spAutoFit/>
          </a:bodyPr>
          <a:lstStyle/>
          <a:p>
            <a:r>
              <a:rPr lang="en-US" sz="2400" b="1" dirty="0">
                <a:solidFill>
                  <a:srgbClr val="0070C0"/>
                </a:solidFill>
              </a:rPr>
              <a:t>Manual approach: problem statement</a:t>
            </a:r>
          </a:p>
        </p:txBody>
      </p:sp>
      <p:sp>
        <p:nvSpPr>
          <p:cNvPr id="10" name="TextBox 9"/>
          <p:cNvSpPr txBox="1"/>
          <p:nvPr/>
        </p:nvSpPr>
        <p:spPr>
          <a:xfrm>
            <a:off x="1066800" y="5410200"/>
            <a:ext cx="6934200" cy="923330"/>
          </a:xfrm>
          <a:prstGeom prst="rect">
            <a:avLst/>
          </a:prstGeom>
          <a:noFill/>
        </p:spPr>
        <p:txBody>
          <a:bodyPr wrap="square" rtlCol="0">
            <a:spAutoFit/>
          </a:bodyPr>
          <a:lstStyle/>
          <a:p>
            <a:pPr algn="ctr"/>
            <a:r>
              <a:rPr lang="en-US" b="1" dirty="0">
                <a:solidFill>
                  <a:srgbClr val="0070C0"/>
                </a:solidFill>
              </a:rPr>
              <a:t>very simple one-line Python program:</a:t>
            </a:r>
          </a:p>
          <a:p>
            <a:r>
              <a:rPr lang="en-US" b="1" dirty="0">
                <a:solidFill>
                  <a:srgbClr val="C00000"/>
                </a:solidFill>
              </a:rPr>
              <a:t>print 5*0.6 - 0.5*9.81*0.6**2</a:t>
            </a:r>
          </a:p>
          <a:p>
            <a:r>
              <a:rPr lang="en-US" dirty="0"/>
              <a:t>                              What is  the term </a:t>
            </a:r>
            <a:r>
              <a:rPr lang="en-US" dirty="0" err="1">
                <a:solidFill>
                  <a:srgbClr val="FF0000"/>
                </a:solidFill>
              </a:rPr>
              <a:t>program,syntax</a:t>
            </a:r>
            <a:r>
              <a:rPr lang="en-US" dirty="0">
                <a:solidFill>
                  <a:srgbClr val="FF0000"/>
                </a:solidFill>
              </a:rPr>
              <a:t>?</a:t>
            </a:r>
          </a:p>
        </p:txBody>
      </p:sp>
    </p:spTree>
    <p:extLst>
      <p:ext uri="{BB962C8B-B14F-4D97-AF65-F5344CB8AC3E}">
        <p14:creationId xmlns:p14="http://schemas.microsoft.com/office/powerpoint/2010/main" val="360547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a:xfrm>
            <a:off x="457200" y="1295400"/>
            <a:ext cx="8229600" cy="4830763"/>
          </a:xfrm>
        </p:spPr>
        <p:txBody>
          <a:bodyPr>
            <a:normAutofit fontScale="70000" lnSpcReduction="20000"/>
          </a:bodyPr>
          <a:lstStyle/>
          <a:p>
            <a:r>
              <a:rPr lang="en-US" dirty="0"/>
              <a:t>to evaluate </a:t>
            </a:r>
            <a:r>
              <a:rPr lang="en-US" i="1" dirty="0"/>
              <a:t>y(t) for many values of t, we must modify the t value at two places </a:t>
            </a:r>
          </a:p>
          <a:p>
            <a:r>
              <a:rPr lang="en-US" dirty="0"/>
              <a:t>define v0, g, t, and y as variables in the program and write the equation using </a:t>
            </a:r>
            <a:r>
              <a:rPr lang="en-US" b="1" dirty="0">
                <a:solidFill>
                  <a:srgbClr val="0070C0"/>
                </a:solidFill>
              </a:rPr>
              <a:t>variable same in mathematic expression</a:t>
            </a:r>
            <a:r>
              <a:rPr lang="en-US" dirty="0"/>
              <a:t>.</a:t>
            </a:r>
          </a:p>
          <a:p>
            <a:pPr>
              <a:buNone/>
            </a:pPr>
            <a:r>
              <a:rPr lang="en-US" dirty="0"/>
              <a:t>            v0 = 5 g = 9.81,t = 0.6,</a:t>
            </a:r>
          </a:p>
          <a:p>
            <a:pPr>
              <a:buNone/>
            </a:pPr>
            <a:r>
              <a:rPr lang="en-US" dirty="0"/>
              <a:t>            y = v0*t - 0.5*g*t**2</a:t>
            </a:r>
          </a:p>
          <a:p>
            <a:pPr>
              <a:buNone/>
            </a:pPr>
            <a:r>
              <a:rPr lang="en-US" dirty="0"/>
              <a:t>            print y</a:t>
            </a:r>
          </a:p>
          <a:p>
            <a:r>
              <a:rPr lang="en-US" dirty="0"/>
              <a:t>Introducing </a:t>
            </a:r>
            <a:r>
              <a:rPr lang="en-US" dirty="0">
                <a:solidFill>
                  <a:srgbClr val="FF0000"/>
                </a:solidFill>
              </a:rPr>
              <a:t>variables with descriptive</a:t>
            </a:r>
            <a:r>
              <a:rPr lang="en-US" dirty="0"/>
              <a:t> names</a:t>
            </a:r>
          </a:p>
          <a:p>
            <a:pPr>
              <a:buNone/>
            </a:pPr>
            <a:r>
              <a:rPr lang="en-US" dirty="0"/>
              <a:t>            </a:t>
            </a:r>
            <a:r>
              <a:rPr lang="en-US" dirty="0" err="1"/>
              <a:t>initial_velocity</a:t>
            </a:r>
            <a:r>
              <a:rPr lang="en-US" dirty="0"/>
              <a:t> = 5</a:t>
            </a:r>
          </a:p>
          <a:p>
            <a:pPr>
              <a:buNone/>
            </a:pPr>
            <a:r>
              <a:rPr lang="en-US" dirty="0"/>
              <a:t>            </a:t>
            </a:r>
            <a:r>
              <a:rPr lang="en-US" dirty="0" err="1"/>
              <a:t>acceleration_of_gravity</a:t>
            </a:r>
            <a:r>
              <a:rPr lang="en-US" dirty="0"/>
              <a:t> = 9.81</a:t>
            </a:r>
          </a:p>
          <a:p>
            <a:pPr>
              <a:buNone/>
            </a:pPr>
            <a:r>
              <a:rPr lang="en-US" dirty="0"/>
              <a:t>            TIME = 0.6</a:t>
            </a:r>
          </a:p>
          <a:p>
            <a:pPr>
              <a:buNone/>
            </a:pPr>
            <a:r>
              <a:rPr lang="en-US" dirty="0"/>
              <a:t>             </a:t>
            </a:r>
            <a:r>
              <a:rPr lang="en-US" dirty="0" err="1"/>
              <a:t>VerticalPositionOfBall</a:t>
            </a:r>
            <a:r>
              <a:rPr lang="en-US" dirty="0"/>
              <a:t> = </a:t>
            </a:r>
            <a:r>
              <a:rPr lang="en-US" dirty="0" err="1"/>
              <a:t>initial_velocity</a:t>
            </a:r>
            <a:r>
              <a:rPr lang="en-US" dirty="0"/>
              <a:t>*TIME - \</a:t>
            </a:r>
          </a:p>
          <a:p>
            <a:pPr>
              <a:buNone/>
            </a:pPr>
            <a:r>
              <a:rPr lang="en-US" dirty="0"/>
              <a:t>             0.5*</a:t>
            </a:r>
            <a:r>
              <a:rPr lang="en-US" dirty="0" err="1"/>
              <a:t>acceleration_of_gravity</a:t>
            </a:r>
            <a:r>
              <a:rPr lang="en-US" dirty="0"/>
              <a:t>*TIME**2</a:t>
            </a:r>
          </a:p>
          <a:p>
            <a:pPr>
              <a:buNone/>
            </a:pPr>
            <a:r>
              <a:rPr lang="en-US" dirty="0"/>
              <a:t>            print </a:t>
            </a:r>
            <a:r>
              <a:rPr lang="en-US" dirty="0" err="1"/>
              <a:t>VerticalPositionOfBall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choose variable names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They can contain both letters and numbers, cannot start with a number. It is legal to use uppercase letters, but it is a good idea to begin variable names with a lowercase letter.</a:t>
            </a:r>
          </a:p>
          <a:p>
            <a:pPr>
              <a:buNone/>
            </a:pPr>
            <a:endParaRPr lang="en-US" dirty="0"/>
          </a:p>
          <a:p>
            <a:r>
              <a:rPr lang="en-US" dirty="0"/>
              <a:t>The underscore character ( _ ) can appear in a name. It is often used in names with multiple words, such as </a:t>
            </a:r>
            <a:r>
              <a:rPr lang="en-US" dirty="0" err="1"/>
              <a:t>my_name</a:t>
            </a:r>
            <a:r>
              <a:rPr lang="en-US" dirty="0">
                <a:solidFill>
                  <a:srgbClr val="FF0000"/>
                </a:solidFill>
              </a:rPr>
              <a:t> </a:t>
            </a:r>
          </a:p>
          <a:p>
            <a:pPr>
              <a:buNone/>
            </a:pPr>
            <a:endParaRPr lang="en-US" dirty="0">
              <a:solidFill>
                <a:srgbClr val="FF0000"/>
              </a:solidFill>
            </a:endParaRPr>
          </a:p>
          <a:p>
            <a:r>
              <a:rPr lang="en-US" dirty="0">
                <a:solidFill>
                  <a:srgbClr val="FF0000"/>
                </a:solidFill>
              </a:rPr>
              <a:t>reserved words (35)</a:t>
            </a:r>
            <a:r>
              <a:rPr lang="en-US" dirty="0"/>
              <a:t>cannot be used as variable     names </a:t>
            </a:r>
          </a:p>
          <a:p>
            <a:pPr>
              <a:buNone/>
            </a:pPr>
            <a:r>
              <a:rPr lang="en-US" dirty="0"/>
              <a:t>      and, as, assert, break, class, continue, def, del, </a:t>
            </a:r>
            <a:r>
              <a:rPr lang="en-US" dirty="0" err="1"/>
              <a:t>elif</a:t>
            </a:r>
            <a:r>
              <a:rPr lang="en-US" dirty="0"/>
              <a:t>, </a:t>
            </a:r>
            <a:r>
              <a:rPr lang="en-US" dirty="0" err="1"/>
              <a:t>else,except</a:t>
            </a:r>
            <a:r>
              <a:rPr lang="en-US" dirty="0"/>
              <a:t>, False, finally, for, from, global, if, import, in, is, </a:t>
            </a:r>
            <a:r>
              <a:rPr lang="en-US" dirty="0" err="1"/>
              <a:t>lambda,None</a:t>
            </a:r>
            <a:r>
              <a:rPr lang="en-US" dirty="0"/>
              <a:t>, nonlocal, not, or, pass, raise, return, True, try, with, </a:t>
            </a:r>
            <a:r>
              <a:rPr lang="en-US" dirty="0" err="1"/>
              <a:t>while,and</a:t>
            </a:r>
            <a:r>
              <a:rPr lang="en-US" dirty="0"/>
              <a:t> yield.</a:t>
            </a:r>
          </a:p>
          <a:p>
            <a:pPr>
              <a:buNone/>
            </a:pPr>
            <a:r>
              <a:rPr lang="en-US" dirty="0"/>
              <a:t>                   </a:t>
            </a:r>
            <a:r>
              <a:rPr lang="en-US" dirty="0" err="1"/>
              <a:t>Eg</a:t>
            </a:r>
            <a:r>
              <a:rPr lang="en-US" dirty="0"/>
              <a:t>. &gt;&gt;&gt; 76trombones = 'big parade‘</a:t>
            </a:r>
          </a:p>
          <a:p>
            <a:pPr>
              <a:buNone/>
            </a:pPr>
            <a:r>
              <a:rPr lang="en-US" dirty="0"/>
              <a:t>                   </a:t>
            </a:r>
            <a:r>
              <a:rPr lang="en-US" dirty="0" err="1">
                <a:solidFill>
                  <a:srgbClr val="FF0000"/>
                </a:solidFill>
              </a:rPr>
              <a:t>SyntaxError</a:t>
            </a:r>
            <a:r>
              <a:rPr lang="en-US" dirty="0">
                <a:solidFill>
                  <a:srgbClr val="FF0000"/>
                </a:solidFill>
              </a:rPr>
              <a:t>:</a:t>
            </a:r>
            <a:r>
              <a:rPr lang="en-US" dirty="0"/>
              <a:t> invalid syntax</a:t>
            </a:r>
          </a:p>
          <a:p>
            <a:pPr>
              <a:buNone/>
            </a:pPr>
            <a:r>
              <a:rPr lang="en-US" dirty="0">
                <a:solidFill>
                  <a:srgbClr val="FF0000"/>
                </a:solidFill>
              </a:rPr>
              <a:t>NOTE:</a:t>
            </a:r>
          </a:p>
          <a:p>
            <a:pPr>
              <a:buNone/>
            </a:pPr>
            <a:r>
              <a:rPr lang="en-US" dirty="0"/>
              <a:t>Program files can have a freely chosen name, but stay away from names that coincide with keywords or module names in Python.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Along with the program statements it is often informative to provide some comments in a natural human language to explain the idea behind the statements.</a:t>
            </a:r>
          </a:p>
          <a:p>
            <a:endParaRPr lang="en-US" dirty="0"/>
          </a:p>
          <a:p>
            <a:r>
              <a:rPr lang="en-US" dirty="0"/>
              <a:t> Comments in Python start with the # character</a:t>
            </a:r>
          </a:p>
          <a:p>
            <a:endParaRPr lang="en-US" dirty="0"/>
          </a:p>
          <a:p>
            <a:r>
              <a:rPr lang="en-US" dirty="0"/>
              <a:t># Program for computing the height of a ball in vertical motion.</a:t>
            </a:r>
          </a:p>
          <a:p>
            <a:pPr>
              <a:buNone/>
            </a:pPr>
            <a:r>
              <a:rPr lang="en-US" dirty="0"/>
              <a:t>        v0 = 5    </a:t>
            </a:r>
            <a:r>
              <a:rPr lang="en-US" dirty="0">
                <a:solidFill>
                  <a:srgbClr val="FF0000"/>
                </a:solidFill>
              </a:rPr>
              <a:t># initial velocity</a:t>
            </a:r>
          </a:p>
          <a:p>
            <a:pPr>
              <a:buNone/>
            </a:pPr>
            <a:r>
              <a:rPr lang="en-US" dirty="0"/>
              <a:t>        g = 9.81 </a:t>
            </a:r>
            <a:r>
              <a:rPr lang="en-US" dirty="0">
                <a:solidFill>
                  <a:srgbClr val="FF0000"/>
                </a:solidFill>
              </a:rPr>
              <a:t># acceleration of gravity</a:t>
            </a:r>
          </a:p>
          <a:p>
            <a:pPr>
              <a:buNone/>
            </a:pPr>
            <a:r>
              <a:rPr lang="en-US" dirty="0"/>
              <a:t>        t = 0.6    </a:t>
            </a:r>
            <a:r>
              <a:rPr lang="en-US" dirty="0">
                <a:solidFill>
                  <a:srgbClr val="FF0000"/>
                </a:solidFill>
              </a:rPr>
              <a:t># time</a:t>
            </a:r>
          </a:p>
          <a:p>
            <a:pPr>
              <a:buNone/>
            </a:pPr>
            <a:r>
              <a:rPr lang="fr-FR" dirty="0"/>
              <a:t>        y = v0*t - 0.5*g*t**2 </a:t>
            </a:r>
            <a:r>
              <a:rPr lang="fr-FR" dirty="0">
                <a:solidFill>
                  <a:srgbClr val="FF0000"/>
                </a:solidFill>
              </a:rPr>
              <a:t># vertical position</a:t>
            </a:r>
          </a:p>
          <a:p>
            <a:pPr>
              <a:buNone/>
            </a:pPr>
            <a:r>
              <a:rPr lang="en-US" dirty="0"/>
              <a:t>        print 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Arithmetic operator</a:t>
            </a:r>
            <a:br>
              <a:rPr lang="en-US" dirty="0"/>
            </a:br>
            <a:endParaRPr lang="en-US" dirty="0"/>
          </a:p>
        </p:txBody>
      </p:sp>
      <p:sp>
        <p:nvSpPr>
          <p:cNvPr id="3" name="Content Placeholder 2"/>
          <p:cNvSpPr>
            <a:spLocks noGrp="1"/>
          </p:cNvSpPr>
          <p:nvPr>
            <p:ph idx="1"/>
          </p:nvPr>
        </p:nvSpPr>
        <p:spPr>
          <a:xfrm>
            <a:off x="457200" y="1399441"/>
            <a:ext cx="8229600" cy="4525963"/>
          </a:xfrm>
        </p:spPr>
        <p:txBody>
          <a:bodyPr>
            <a:normAutofit/>
          </a:bodyPr>
          <a:lstStyle/>
          <a:p>
            <a:r>
              <a:rPr lang="en-US" sz="2000" dirty="0"/>
              <a:t>+,-,*,**(exponential)</a:t>
            </a:r>
          </a:p>
          <a:p>
            <a:r>
              <a:rPr lang="en-US" sz="1800" dirty="0"/>
              <a:t>When more than one operator appears in an expression, the order of evaluation</a:t>
            </a:r>
          </a:p>
          <a:p>
            <a:pPr>
              <a:buNone/>
            </a:pPr>
            <a:r>
              <a:rPr lang="en-US" sz="1800" dirty="0"/>
              <a:t>       depends on the </a:t>
            </a:r>
            <a:r>
              <a:rPr lang="en-US" sz="1800" i="1" dirty="0"/>
              <a:t>rules of precedence. For mathematical operators.</a:t>
            </a:r>
          </a:p>
          <a:p>
            <a:pPr>
              <a:buNone/>
            </a:pPr>
            <a:r>
              <a:rPr lang="en-US" sz="1800" i="1" dirty="0"/>
              <a:t>       </a:t>
            </a:r>
            <a:r>
              <a:rPr lang="en-US" sz="1800" dirty="0"/>
              <a:t> The acronym </a:t>
            </a:r>
            <a:r>
              <a:rPr lang="en-US" sz="1800" b="1" i="1" dirty="0">
                <a:solidFill>
                  <a:srgbClr val="FF0000"/>
                </a:solidFill>
              </a:rPr>
              <a:t>PEMDAS </a:t>
            </a:r>
            <a:r>
              <a:rPr lang="en-US" sz="1800" i="1" dirty="0"/>
              <a:t>is a useful way to remember</a:t>
            </a:r>
          </a:p>
          <a:p>
            <a:r>
              <a:rPr lang="en-US" sz="1800" dirty="0"/>
              <a:t>the rules:</a:t>
            </a:r>
          </a:p>
          <a:p>
            <a:r>
              <a:rPr lang="en-US" sz="1800" dirty="0"/>
              <a:t>Operators with the same precedence are evaluated from left to right. So the</a:t>
            </a:r>
          </a:p>
          <a:p>
            <a:pPr>
              <a:buNone/>
            </a:pPr>
            <a:r>
              <a:rPr lang="en-US" sz="1800" dirty="0"/>
              <a:t>        expression 5-3-1 is 1, not 3, because the 5-3 happens first and then 1 is</a:t>
            </a:r>
          </a:p>
          <a:p>
            <a:pPr>
              <a:buNone/>
            </a:pPr>
            <a:r>
              <a:rPr lang="en-US" sz="1800" dirty="0"/>
              <a:t>         subtracted from 2.</a:t>
            </a:r>
          </a:p>
          <a:p>
            <a:r>
              <a:rPr lang="en-US" sz="1800" dirty="0"/>
              <a:t>The </a:t>
            </a:r>
            <a:r>
              <a:rPr lang="en-US" sz="1800" i="1" dirty="0"/>
              <a:t>modulus operator works on integers and yields the remainder when the first</a:t>
            </a:r>
          </a:p>
          <a:p>
            <a:pPr>
              <a:buNone/>
            </a:pPr>
            <a:r>
              <a:rPr lang="en-US" sz="1800" dirty="0"/>
              <a:t>        operand is divided by the second. the modulus operator is a percent sign (%).</a:t>
            </a:r>
          </a:p>
          <a:p>
            <a:r>
              <a:rPr lang="en-US" sz="1800" dirty="0"/>
              <a:t>remainder = 7 % 3</a:t>
            </a:r>
          </a:p>
          <a:p>
            <a:r>
              <a:rPr lang="en-US" sz="1800" dirty="0"/>
              <a:t>&gt;&gt;&gt; print(remainder)     answer=1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831849"/>
          </a:xfrm>
        </p:spPr>
        <p:txBody>
          <a:bodyPr>
            <a:normAutofit/>
          </a:bodyPr>
          <a:lstStyle/>
          <a:p>
            <a:r>
              <a:rPr lang="en-IN" sz="3200" dirty="0"/>
              <a:t>Everything in Python is an Object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60595" cy="44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95076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Syllabus</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05000"/>
            <a:ext cx="9067800"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529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265"/>
            <a:ext cx="8229600" cy="1143000"/>
          </a:xfrm>
        </p:spPr>
        <p:txBody>
          <a:bodyPr>
            <a:normAutofit/>
          </a:bodyPr>
          <a:lstStyle/>
          <a:p>
            <a:r>
              <a:rPr lang="en-US" sz="3600" dirty="0"/>
              <a:t>Data type conversion</a:t>
            </a:r>
          </a:p>
        </p:txBody>
      </p:sp>
      <p:sp>
        <p:nvSpPr>
          <p:cNvPr id="3" name="Content Placeholder 2"/>
          <p:cNvSpPr>
            <a:spLocks noGrp="1"/>
          </p:cNvSpPr>
          <p:nvPr>
            <p:ph idx="1"/>
          </p:nvPr>
        </p:nvSpPr>
        <p:spPr>
          <a:xfrm>
            <a:off x="473831" y="1045092"/>
            <a:ext cx="7924800" cy="1828799"/>
          </a:xfrm>
        </p:spPr>
        <p:txBody>
          <a:bodyPr/>
          <a:lstStyle/>
          <a:p>
            <a:r>
              <a:rPr lang="en-US" dirty="0"/>
              <a:t> </a:t>
            </a:r>
            <a:r>
              <a:rPr lang="en-US" sz="2800" dirty="0"/>
              <a:t>example converting temperature measured in Celsius degrees to the corresponding value in Fahrenheit degrees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pic>
        <p:nvPicPr>
          <p:cNvPr id="1027" name="Picture 3"/>
          <p:cNvPicPr>
            <a:picLocks noChangeAspect="1" noChangeArrowheads="1"/>
          </p:cNvPicPr>
          <p:nvPr/>
        </p:nvPicPr>
        <p:blipFill>
          <a:blip r:embed="rId2"/>
          <a:srcRect/>
          <a:stretch>
            <a:fillRect/>
          </a:stretch>
        </p:blipFill>
        <p:spPr bwMode="auto">
          <a:xfrm>
            <a:off x="2667000" y="2503745"/>
            <a:ext cx="2133600" cy="8001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1143000" y="3441039"/>
            <a:ext cx="2438400" cy="1143000"/>
          </a:xfrm>
          <a:prstGeom prst="rect">
            <a:avLst/>
          </a:prstGeom>
          <a:noFill/>
          <a:ln w="9525">
            <a:noFill/>
            <a:miter lim="800000"/>
            <a:headEnd/>
            <a:tailEnd/>
          </a:ln>
          <a:effectLst/>
        </p:spPr>
      </p:pic>
      <p:sp>
        <p:nvSpPr>
          <p:cNvPr id="11" name="Rectangle 10"/>
          <p:cNvSpPr/>
          <p:nvPr/>
        </p:nvSpPr>
        <p:spPr>
          <a:xfrm>
            <a:off x="3733800" y="3822039"/>
            <a:ext cx="3516475" cy="369332"/>
          </a:xfrm>
          <a:prstGeom prst="rect">
            <a:avLst/>
          </a:prstGeom>
        </p:spPr>
        <p:txBody>
          <a:bodyPr wrap="none">
            <a:spAutoFit/>
          </a:bodyPr>
          <a:lstStyle/>
          <a:p>
            <a:r>
              <a:rPr lang="en-US" dirty="0"/>
              <a:t>prints the value  </a:t>
            </a:r>
            <a:r>
              <a:rPr lang="en-US" dirty="0">
                <a:solidFill>
                  <a:srgbClr val="FF0000"/>
                </a:solidFill>
              </a:rPr>
              <a:t>is 53. It is incorrect</a:t>
            </a:r>
          </a:p>
        </p:txBody>
      </p:sp>
      <p:pic>
        <p:nvPicPr>
          <p:cNvPr id="1030" name="Picture 6"/>
          <p:cNvPicPr>
            <a:picLocks noChangeAspect="1" noChangeArrowheads="1"/>
          </p:cNvPicPr>
          <p:nvPr/>
        </p:nvPicPr>
        <p:blipFill>
          <a:blip r:embed="rId4"/>
          <a:srcRect/>
          <a:stretch>
            <a:fillRect/>
          </a:stretch>
        </p:blipFill>
        <p:spPr bwMode="auto">
          <a:xfrm>
            <a:off x="990600" y="4965039"/>
            <a:ext cx="1981200" cy="885825"/>
          </a:xfrm>
          <a:prstGeom prst="rect">
            <a:avLst/>
          </a:prstGeom>
          <a:noFill/>
          <a:ln w="9525">
            <a:noFill/>
            <a:miter lim="800000"/>
            <a:headEnd/>
            <a:tailEnd/>
          </a:ln>
          <a:effectLst/>
        </p:spPr>
      </p:pic>
      <p:sp>
        <p:nvSpPr>
          <p:cNvPr id="13" name="Rectangle 12"/>
          <p:cNvSpPr/>
          <p:nvPr/>
        </p:nvSpPr>
        <p:spPr>
          <a:xfrm>
            <a:off x="3810000" y="5193639"/>
            <a:ext cx="3888757" cy="369332"/>
          </a:xfrm>
          <a:prstGeom prst="rect">
            <a:avLst/>
          </a:prstGeom>
        </p:spPr>
        <p:txBody>
          <a:bodyPr wrap="none">
            <a:spAutoFit/>
          </a:bodyPr>
          <a:lstStyle/>
          <a:p>
            <a:r>
              <a:rPr lang="en-US" dirty="0"/>
              <a:t>output becomes </a:t>
            </a:r>
            <a:r>
              <a:rPr lang="en-US" dirty="0">
                <a:solidFill>
                  <a:srgbClr val="FF0000"/>
                </a:solidFill>
              </a:rPr>
              <a:t>69.8,  which is correct`</a:t>
            </a:r>
          </a:p>
        </p:txBody>
      </p:sp>
      <p:sp>
        <p:nvSpPr>
          <p:cNvPr id="14" name="TextBox 13"/>
          <p:cNvSpPr txBox="1"/>
          <p:nvPr/>
        </p:nvSpPr>
        <p:spPr>
          <a:xfrm>
            <a:off x="1066800" y="3136239"/>
            <a:ext cx="1828800" cy="369332"/>
          </a:xfrm>
          <a:prstGeom prst="rect">
            <a:avLst/>
          </a:prstGeom>
          <a:noFill/>
        </p:spPr>
        <p:txBody>
          <a:bodyPr wrap="square" rtlCol="0">
            <a:spAutoFit/>
          </a:bodyPr>
          <a:lstStyle/>
          <a:p>
            <a:r>
              <a:rPr lang="en-US" dirty="0">
                <a:solidFill>
                  <a:srgbClr val="0070C0"/>
                </a:solidFill>
              </a:rPr>
              <a:t>Program :</a:t>
            </a:r>
          </a:p>
        </p:txBody>
      </p:sp>
      <p:sp>
        <p:nvSpPr>
          <p:cNvPr id="15" name="TextBox 14"/>
          <p:cNvSpPr txBox="1"/>
          <p:nvPr/>
        </p:nvSpPr>
        <p:spPr>
          <a:xfrm>
            <a:off x="1143000" y="4584039"/>
            <a:ext cx="2133600" cy="369332"/>
          </a:xfrm>
          <a:prstGeom prst="rect">
            <a:avLst/>
          </a:prstGeom>
          <a:noFill/>
        </p:spPr>
        <p:txBody>
          <a:bodyPr wrap="square" rtlCol="0">
            <a:spAutoFit/>
          </a:bodyPr>
          <a:lstStyle/>
          <a:p>
            <a:r>
              <a:rPr lang="en-US" dirty="0">
                <a:solidFill>
                  <a:srgbClr val="0070C0"/>
                </a:solidFill>
              </a:rPr>
              <a:t>Correct program :</a:t>
            </a:r>
          </a:p>
        </p:txBody>
      </p:sp>
      <p:sp>
        <p:nvSpPr>
          <p:cNvPr id="4" name="TextBox 3"/>
          <p:cNvSpPr txBox="1"/>
          <p:nvPr/>
        </p:nvSpPr>
        <p:spPr>
          <a:xfrm>
            <a:off x="2094221" y="6067296"/>
            <a:ext cx="5412757" cy="369332"/>
          </a:xfrm>
          <a:prstGeom prst="rect">
            <a:avLst/>
          </a:prstGeom>
          <a:noFill/>
        </p:spPr>
        <p:txBody>
          <a:bodyPr wrap="square" rtlCol="0">
            <a:spAutoFit/>
          </a:bodyPr>
          <a:lstStyle/>
          <a:p>
            <a:r>
              <a:rPr lang="en-US" b="1" dirty="0">
                <a:solidFill>
                  <a:srgbClr val="00B050"/>
                </a:solidFill>
              </a:rPr>
              <a:t>Note: The above error is not occur the latest version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7687"/>
          </a:xfrm>
        </p:spPr>
        <p:txBody>
          <a:bodyPr>
            <a:normAutofit fontScale="90000"/>
          </a:bodyPr>
          <a:lstStyle/>
          <a:p>
            <a:r>
              <a:rPr lang="en-IN" dirty="0"/>
              <a:t>Type Conversion</a:t>
            </a:r>
            <a:br>
              <a:rPr lang="en-IN" dirty="0"/>
            </a:br>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73" y="1490199"/>
            <a:ext cx="680771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77" y="3616789"/>
            <a:ext cx="635635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473" y="5427701"/>
            <a:ext cx="317817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6"/>
              </a:rPr>
              <a:t>Courtesy: https://hplgit.github.io/scipro-primer/slides/index.html</a:t>
            </a:r>
            <a:endParaRPr lang="en-IN" baseline="-25000" dirty="0"/>
          </a:p>
        </p:txBody>
      </p:sp>
      <p:sp>
        <p:nvSpPr>
          <p:cNvPr id="5" name="TextBox 4"/>
          <p:cNvSpPr txBox="1"/>
          <p:nvPr/>
        </p:nvSpPr>
        <p:spPr>
          <a:xfrm>
            <a:off x="1875850" y="949907"/>
            <a:ext cx="44196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C00000"/>
                </a:solidFill>
              </a:rPr>
              <a:t>type function return the object type</a:t>
            </a:r>
          </a:p>
        </p:txBody>
      </p:sp>
    </p:spTree>
    <p:extLst>
      <p:ext uri="{BB962C8B-B14F-4D97-AF65-F5344CB8AC3E}">
        <p14:creationId xmlns:p14="http://schemas.microsoft.com/office/powerpoint/2010/main" val="2886328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a:t>Print statement</a:t>
            </a:r>
          </a:p>
        </p:txBody>
      </p:sp>
      <p:sp>
        <p:nvSpPr>
          <p:cNvPr id="3" name="Content Placeholder 2"/>
          <p:cNvSpPr>
            <a:spLocks noGrp="1"/>
          </p:cNvSpPr>
          <p:nvPr>
            <p:ph idx="1"/>
          </p:nvPr>
        </p:nvSpPr>
        <p:spPr>
          <a:xfrm>
            <a:off x="451512" y="1219200"/>
            <a:ext cx="8235287" cy="5137150"/>
          </a:xfrm>
        </p:spPr>
        <p:txBody>
          <a:bodyPr>
            <a:noAutofit/>
          </a:bodyPr>
          <a:lstStyle/>
          <a:p>
            <a:r>
              <a:rPr lang="en-US" sz="2400" dirty="0"/>
              <a:t>a print statement combined with some technique for formatting the numbers.</a:t>
            </a:r>
          </a:p>
          <a:p>
            <a:r>
              <a:rPr lang="en-US" sz="2400" dirty="0"/>
              <a:t> The oldest and most widely used such technique is known as </a:t>
            </a:r>
            <a:r>
              <a:rPr lang="en-US" sz="2400" b="1" dirty="0">
                <a:solidFill>
                  <a:srgbClr val="FF0000"/>
                </a:solidFill>
              </a:rPr>
              <a:t>print</a:t>
            </a:r>
            <a:r>
              <a:rPr lang="en-US" sz="2400" dirty="0"/>
              <a:t>  formatting</a:t>
            </a:r>
          </a:p>
          <a:p>
            <a:r>
              <a:rPr lang="en-US" sz="2400" b="1" dirty="0">
                <a:solidFill>
                  <a:srgbClr val="FF0000"/>
                </a:solidFill>
              </a:rPr>
              <a:t>The % operator </a:t>
            </a:r>
            <a:r>
              <a:rPr lang="en-US" sz="2400" dirty="0"/>
              <a:t>can also be used for string formatting</a:t>
            </a:r>
          </a:p>
          <a:p>
            <a:r>
              <a:rPr lang="en-US" sz="2400" dirty="0"/>
              <a:t> #print integer value</a:t>
            </a:r>
          </a:p>
          <a:p>
            <a:pPr marL="0" indent="0">
              <a:buNone/>
            </a:pPr>
            <a:r>
              <a:rPr lang="en-US" sz="2400" dirty="0"/>
              <a:t>          print("Total students : %3d, Boys : %2d" %(240, 120))</a:t>
            </a:r>
          </a:p>
          <a:p>
            <a:r>
              <a:rPr lang="en-US" sz="2400" dirty="0"/>
              <a:t># print octal value</a:t>
            </a:r>
          </a:p>
          <a:p>
            <a:pPr marL="0" indent="0">
              <a:buNone/>
            </a:pPr>
            <a:r>
              <a:rPr lang="en-US" sz="2400" dirty="0"/>
              <a:t>          print("%7.3o" % (25))</a:t>
            </a:r>
          </a:p>
          <a:p>
            <a:r>
              <a:rPr lang="en-US" sz="2400" dirty="0"/>
              <a:t># print exponential value</a:t>
            </a:r>
          </a:p>
          <a:p>
            <a:pPr marL="0" indent="0">
              <a:buNone/>
            </a:pPr>
            <a:r>
              <a:rPr lang="en-US" sz="2400" dirty="0"/>
              <a:t>          print("%10.3E" % (356.08977))</a:t>
            </a:r>
          </a:p>
          <a:p>
            <a:endParaRPr lang="en-US" sz="2400" dirty="0">
              <a:solidFill>
                <a:srgbClr val="0070C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t>Print</a:t>
            </a:r>
            <a:r>
              <a:rPr lang="fr-FR" dirty="0"/>
              <a:t> formats</a:t>
            </a:r>
            <a:endParaRPr lang="en-IN" dirty="0"/>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90800"/>
            <a:ext cx="8053591"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98483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specify input data</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84338"/>
            <a:ext cx="8229600" cy="387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48397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function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121858" name="Picture 2"/>
          <p:cNvPicPr>
            <a:picLocks noGrp="1" noChangeAspect="1" noChangeArrowheads="1"/>
          </p:cNvPicPr>
          <p:nvPr>
            <p:ph idx="1"/>
          </p:nvPr>
        </p:nvPicPr>
        <p:blipFill>
          <a:blip r:embed="rId2"/>
          <a:srcRect/>
          <a:stretch>
            <a:fillRect/>
          </a:stretch>
        </p:blipFill>
        <p:spPr bwMode="auto">
          <a:xfrm>
            <a:off x="1524000" y="1905000"/>
            <a:ext cx="4800600" cy="233959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3"/>
          <a:srcRect/>
          <a:stretch>
            <a:fillRect/>
          </a:stretch>
        </p:blipFill>
        <p:spPr bwMode="auto">
          <a:xfrm>
            <a:off x="1600200" y="4419600"/>
            <a:ext cx="3221181" cy="1371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17060"/>
            <a:ext cx="5715000" cy="715962"/>
          </a:xfrm>
        </p:spPr>
        <p:txBody>
          <a:bodyPr>
            <a:normAutofit fontScale="90000"/>
          </a:bodyPr>
          <a:lstStyle/>
          <a:p>
            <a:r>
              <a:rPr lang="en-US" dirty="0"/>
              <a:t>Handling Error </a:t>
            </a:r>
          </a:p>
        </p:txBody>
      </p:sp>
      <p:sp>
        <p:nvSpPr>
          <p:cNvPr id="3" name="Content Placeholder 2"/>
          <p:cNvSpPr>
            <a:spLocks noGrp="1"/>
          </p:cNvSpPr>
          <p:nvPr>
            <p:ph idx="1"/>
          </p:nvPr>
        </p:nvSpPr>
        <p:spPr>
          <a:xfrm>
            <a:off x="152400" y="698902"/>
            <a:ext cx="8991600" cy="5105400"/>
          </a:xfrm>
        </p:spPr>
        <p:txBody>
          <a:bodyPr>
            <a:noAutofit/>
          </a:bodyPr>
          <a:lstStyle/>
          <a:p>
            <a:pPr>
              <a:buNone/>
            </a:pPr>
            <a:r>
              <a:rPr lang="de-DE" sz="1600" b="1" dirty="0">
                <a:solidFill>
                  <a:srgbClr val="0070C0"/>
                </a:solidFill>
              </a:rPr>
              <a:t>Example 1:</a:t>
            </a:r>
          </a:p>
          <a:p>
            <a:pPr>
              <a:buNone/>
            </a:pPr>
            <a:r>
              <a:rPr lang="de-DE" sz="1600" b="1" dirty="0"/>
              <a:t>Print(x)         &gt;&gt; syntax error  because x is not defined</a:t>
            </a:r>
          </a:p>
          <a:p>
            <a:pPr>
              <a:buNone/>
            </a:pPr>
            <a:r>
              <a:rPr lang="de-DE" sz="1600" b="1" dirty="0">
                <a:solidFill>
                  <a:srgbClr val="0070C0"/>
                </a:solidFill>
              </a:rPr>
              <a:t>Alternate is :</a:t>
            </a:r>
          </a:p>
          <a:p>
            <a:pPr>
              <a:buNone/>
            </a:pPr>
            <a:r>
              <a:rPr lang="de-DE" sz="1600" b="1" dirty="0">
                <a:solidFill>
                  <a:srgbClr val="0070C0"/>
                </a:solidFill>
              </a:rPr>
              <a:t>try :</a:t>
            </a:r>
          </a:p>
          <a:p>
            <a:pPr>
              <a:buNone/>
            </a:pPr>
            <a:r>
              <a:rPr lang="de-DE" sz="1600" b="1" dirty="0">
                <a:solidFill>
                  <a:srgbClr val="0070C0"/>
                </a:solidFill>
              </a:rPr>
              <a:t> </a:t>
            </a:r>
            <a:r>
              <a:rPr lang="de-DE" sz="1600" b="1" dirty="0"/>
              <a:t>Print(x)</a:t>
            </a:r>
          </a:p>
          <a:p>
            <a:pPr>
              <a:buNone/>
            </a:pPr>
            <a:r>
              <a:rPr lang="de-DE" sz="1600" b="1" dirty="0">
                <a:solidFill>
                  <a:srgbClr val="0070C0"/>
                </a:solidFill>
              </a:rPr>
              <a:t>except:</a:t>
            </a:r>
          </a:p>
          <a:p>
            <a:pPr>
              <a:buNone/>
            </a:pPr>
            <a:r>
              <a:rPr lang="de-DE" sz="1600" b="1" dirty="0"/>
              <a:t>Print(“data is not defined“)</a:t>
            </a:r>
          </a:p>
          <a:p>
            <a:pPr>
              <a:buNone/>
            </a:pPr>
            <a:r>
              <a:rPr lang="de-DE" sz="1600" b="1" dirty="0">
                <a:solidFill>
                  <a:srgbClr val="0070C0"/>
                </a:solidFill>
              </a:rPr>
              <a:t>Example 2:</a:t>
            </a:r>
          </a:p>
          <a:p>
            <a:pPr>
              <a:buNone/>
            </a:pPr>
            <a:r>
              <a:rPr lang="de-DE" sz="1600" dirty="0"/>
              <a:t>inp = input('Enter Fahrenheit Temperature: ')</a:t>
            </a:r>
            <a:r>
              <a:rPr lang="en-US" sz="1600" b="1" dirty="0"/>
              <a:t>     </a:t>
            </a:r>
          </a:p>
          <a:p>
            <a:pPr>
              <a:buNone/>
            </a:pPr>
            <a:r>
              <a:rPr lang="en-US" sz="1600" b="1" dirty="0">
                <a:solidFill>
                  <a:srgbClr val="0070C0"/>
                </a:solidFill>
              </a:rPr>
              <a:t>try:</a:t>
            </a:r>
          </a:p>
          <a:p>
            <a:pPr>
              <a:buNone/>
            </a:pPr>
            <a:r>
              <a:rPr lang="en-US" sz="1600" dirty="0"/>
              <a:t>     </a:t>
            </a:r>
            <a:r>
              <a:rPr lang="en-US" sz="1600" dirty="0" err="1"/>
              <a:t>fahr</a:t>
            </a:r>
            <a:r>
              <a:rPr lang="en-US" sz="1600" dirty="0"/>
              <a:t> = float(</a:t>
            </a:r>
            <a:r>
              <a:rPr lang="en-US" sz="1600" dirty="0" err="1"/>
              <a:t>inp</a:t>
            </a:r>
            <a:r>
              <a:rPr lang="en-US" sz="1600" dirty="0"/>
              <a:t>)</a:t>
            </a:r>
          </a:p>
          <a:p>
            <a:pPr>
              <a:buNone/>
            </a:pPr>
            <a:r>
              <a:rPr lang="de-DE" sz="1600" dirty="0"/>
              <a:t>     cel = (fahr - 32.0) * 5.0 / 9.0</a:t>
            </a:r>
          </a:p>
          <a:p>
            <a:pPr>
              <a:buNone/>
            </a:pPr>
            <a:r>
              <a:rPr lang="de-DE" sz="1600" dirty="0"/>
              <a:t>     </a:t>
            </a:r>
            <a:r>
              <a:rPr lang="en-US" sz="1600" dirty="0"/>
              <a:t>print(</a:t>
            </a:r>
            <a:r>
              <a:rPr lang="en-US" sz="1600" dirty="0" err="1"/>
              <a:t>cel</a:t>
            </a:r>
            <a:r>
              <a:rPr lang="en-US" sz="1600" dirty="0"/>
              <a:t>)</a:t>
            </a:r>
          </a:p>
          <a:p>
            <a:pPr>
              <a:buNone/>
            </a:pPr>
            <a:r>
              <a:rPr lang="en-US" sz="1600" b="1" dirty="0"/>
              <a:t> </a:t>
            </a:r>
            <a:r>
              <a:rPr lang="en-US" sz="1600" b="1" dirty="0">
                <a:solidFill>
                  <a:srgbClr val="0070C0"/>
                </a:solidFill>
              </a:rPr>
              <a:t>except:</a:t>
            </a:r>
          </a:p>
          <a:p>
            <a:pPr>
              <a:buNone/>
            </a:pPr>
            <a:r>
              <a:rPr lang="en-US" sz="1600" dirty="0"/>
              <a:t>     print('Please enter a number')</a:t>
            </a:r>
          </a:p>
          <a:p>
            <a:pPr>
              <a:buNone/>
            </a:pPr>
            <a:r>
              <a:rPr lang="en-US" sz="1600" dirty="0"/>
              <a:t>If enter “</a:t>
            </a:r>
            <a:r>
              <a:rPr lang="en-US" sz="1600" dirty="0" err="1"/>
              <a:t>yyu</a:t>
            </a:r>
            <a:r>
              <a:rPr lang="en-US" sz="1600" dirty="0"/>
              <a:t>” then error is </a:t>
            </a:r>
            <a:r>
              <a:rPr lang="en-US" sz="1600" dirty="0" err="1"/>
              <a:t>occure</a:t>
            </a:r>
            <a:endParaRPr lang="en-US" sz="1600" dirty="0"/>
          </a:p>
          <a:p>
            <a:r>
              <a:rPr lang="en-US" sz="1600" dirty="0"/>
              <a:t>There is a conditional execution structure built into Python to handle these type of expected and unexpected errors called “try / except” </a:t>
            </a:r>
          </a:p>
          <a:p>
            <a:r>
              <a:rPr lang="en-US" sz="1600" dirty="0"/>
              <a:t> The idea of </a:t>
            </a:r>
            <a:r>
              <a:rPr lang="en-US" sz="1600" b="1" dirty="0">
                <a:solidFill>
                  <a:srgbClr val="0070C0"/>
                </a:solidFill>
              </a:rPr>
              <a:t>try and except </a:t>
            </a:r>
            <a:r>
              <a:rPr lang="en-US" sz="1600" dirty="0"/>
              <a:t>is that you know that some sequence of instruction(s) may have a problem and you want to add some statements to be executed if an error occurs</a:t>
            </a:r>
            <a:endParaRPr lang="de-DE" sz="1600" dirty="0"/>
          </a:p>
          <a:p>
            <a:endParaRPr lang="en-US" sz="16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Interactive Computing</a:t>
            </a:r>
          </a:p>
        </p:txBody>
      </p:sp>
      <p:sp>
        <p:nvSpPr>
          <p:cNvPr id="3" name="Content Placeholder 2"/>
          <p:cNvSpPr>
            <a:spLocks noGrp="1"/>
          </p:cNvSpPr>
          <p:nvPr>
            <p:ph idx="1"/>
          </p:nvPr>
        </p:nvSpPr>
        <p:spPr/>
        <p:txBody>
          <a:bodyPr/>
          <a:lstStyle/>
          <a:p>
            <a:r>
              <a:rPr lang="en-IN" dirty="0"/>
              <a:t>The environments where </a:t>
            </a:r>
            <a:r>
              <a:rPr lang="en-US" dirty="0"/>
              <a:t>you work interactively with programming are commonly known as Python </a:t>
            </a:r>
            <a:r>
              <a:rPr lang="en-US" i="1" dirty="0"/>
              <a:t>shells</a:t>
            </a:r>
            <a:r>
              <a:rPr lang="en-US" dirty="0"/>
              <a:t>. </a:t>
            </a:r>
          </a:p>
          <a:p>
            <a:r>
              <a:rPr lang="en-US" dirty="0"/>
              <a:t>The simplest Python shell is invoked by just typing python at the command line in a terminal window.</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08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175"/>
            <a:ext cx="7310438" cy="1143000"/>
          </a:xfrm>
        </p:spPr>
        <p:txBody>
          <a:bodyPr>
            <a:normAutofit/>
          </a:bodyPr>
          <a:lstStyle/>
          <a:p>
            <a:r>
              <a:rPr lang="en-IN" sz="3200" dirty="0"/>
              <a:t>Using standard Mathematical modules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27869"/>
            <a:ext cx="7696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68" y="4623172"/>
            <a:ext cx="7674531"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396947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03" y="7938"/>
            <a:ext cx="8229600" cy="1143000"/>
          </a:xfrm>
        </p:spPr>
        <p:txBody>
          <a:bodyPr/>
          <a:lstStyle/>
          <a:p>
            <a:r>
              <a:rPr lang="en-IN" dirty="0"/>
              <a:t>Rounding Errors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50" y="1149276"/>
            <a:ext cx="6934200" cy="485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369868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16" y="533399"/>
            <a:ext cx="8970818" cy="286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6" y="3398261"/>
            <a:ext cx="9084252"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18ECE201J- Unit 1- </a:t>
            </a:r>
            <a:r>
              <a:rPr lang="en-US" dirty="0" err="1"/>
              <a:t>Dr.M.S.Vasanthi</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9299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for complex numbers</a:t>
            </a:r>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3"/>
              </a:rPr>
              <a:t>Courtesy: https://hplgit.github.io/scipro-primer/slides/index.html</a:t>
            </a:r>
            <a:endParaRPr lang="en-IN" baseline="-25000" dirty="0"/>
          </a:p>
        </p:txBody>
      </p:sp>
      <p:sp>
        <p:nvSpPr>
          <p:cNvPr id="8" name="Rectangle 7"/>
          <p:cNvSpPr/>
          <p:nvPr/>
        </p:nvSpPr>
        <p:spPr>
          <a:xfrm>
            <a:off x="990600" y="1524000"/>
            <a:ext cx="7467600" cy="1477328"/>
          </a:xfrm>
          <a:prstGeom prst="rect">
            <a:avLst/>
          </a:prstGeom>
        </p:spPr>
        <p:txBody>
          <a:bodyPr wrap="square">
            <a:spAutoFit/>
          </a:bodyPr>
          <a:lstStyle/>
          <a:p>
            <a:pPr>
              <a:buFont typeface="Arial" pitchFamily="34" charset="0"/>
              <a:buChar char="•"/>
            </a:pPr>
            <a:r>
              <a:rPr lang="en-US" dirty="0"/>
              <a:t>Python supports computation with complex numbers. </a:t>
            </a:r>
          </a:p>
          <a:p>
            <a:pPr>
              <a:buFont typeface="Arial" pitchFamily="34" charset="0"/>
              <a:buChar char="•"/>
            </a:pPr>
            <a:endParaRPr lang="en-US" dirty="0"/>
          </a:p>
          <a:p>
            <a:pPr>
              <a:buFont typeface="Arial" pitchFamily="34" charset="0"/>
              <a:buChar char="•"/>
            </a:pPr>
            <a:r>
              <a:rPr lang="en-US" dirty="0"/>
              <a:t>The imaginary unit is written as j in Python, instead of </a:t>
            </a:r>
            <a:r>
              <a:rPr lang="en-US" i="1" dirty="0" err="1"/>
              <a:t>i</a:t>
            </a:r>
            <a:r>
              <a:rPr lang="en-US" i="1" dirty="0"/>
              <a:t> as in mathematics.</a:t>
            </a:r>
          </a:p>
          <a:p>
            <a:endParaRPr lang="en-US" i="1" dirty="0"/>
          </a:p>
          <a:p>
            <a:pPr>
              <a:buFont typeface="Arial" pitchFamily="34" charset="0"/>
              <a:buChar char="•"/>
            </a:pPr>
            <a:r>
              <a:rPr lang="en-US" i="1" dirty="0"/>
              <a:t>A complex </a:t>
            </a:r>
            <a:r>
              <a:rPr lang="en-US" dirty="0"/>
              <a:t>number 2 − 3</a:t>
            </a:r>
            <a:r>
              <a:rPr lang="en-US" i="1" dirty="0"/>
              <a:t>i is therefore expressed as (2-3j) in Python</a:t>
            </a:r>
            <a:endParaRPr lang="en-US" dirty="0"/>
          </a:p>
        </p:txBody>
      </p:sp>
      <p:pic>
        <p:nvPicPr>
          <p:cNvPr id="1026" name="Picture 2"/>
          <p:cNvPicPr>
            <a:picLocks noChangeAspect="1" noChangeArrowheads="1"/>
          </p:cNvPicPr>
          <p:nvPr/>
        </p:nvPicPr>
        <p:blipFill>
          <a:blip r:embed="rId4"/>
          <a:srcRect/>
          <a:stretch>
            <a:fillRect/>
          </a:stretch>
        </p:blipFill>
        <p:spPr bwMode="auto">
          <a:xfrm>
            <a:off x="990600" y="3048000"/>
            <a:ext cx="7134225" cy="3248025"/>
          </a:xfrm>
          <a:prstGeom prst="rect">
            <a:avLst/>
          </a:prstGeom>
          <a:noFill/>
          <a:ln w="9525">
            <a:noFill/>
            <a:miter lim="800000"/>
            <a:headEnd/>
            <a:tailEnd/>
          </a:ln>
          <a:effectLst/>
        </p:spPr>
      </p:pic>
    </p:spTree>
    <p:extLst>
      <p:ext uri="{BB962C8B-B14F-4D97-AF65-F5344CB8AC3E}">
        <p14:creationId xmlns:p14="http://schemas.microsoft.com/office/powerpoint/2010/main" val="32965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438" y="-181988"/>
            <a:ext cx="5638800" cy="917066"/>
          </a:xfrm>
        </p:spPr>
        <p:txBody>
          <a:bodyPr>
            <a:normAutofit/>
          </a:bodyPr>
          <a:lstStyle/>
          <a:p>
            <a:r>
              <a:rPr lang="en-IN" sz="4000" dirty="0"/>
              <a:t>Symbolic Computing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62038" y="793750"/>
            <a:ext cx="6705600" cy="1200329"/>
          </a:xfrm>
          <a:prstGeom prst="rect">
            <a:avLst/>
          </a:prstGeom>
          <a:noFill/>
        </p:spPr>
        <p:txBody>
          <a:bodyPr wrap="square" rtlCol="0">
            <a:spAutoFit/>
          </a:bodyPr>
          <a:lstStyle/>
          <a:p>
            <a:pPr>
              <a:buFont typeface="Arial" pitchFamily="34" charset="0"/>
              <a:buChar char="•"/>
            </a:pPr>
            <a:r>
              <a:rPr lang="en-US" b="1" dirty="0" err="1">
                <a:solidFill>
                  <a:srgbClr val="FF0000"/>
                </a:solidFill>
              </a:rPr>
              <a:t>sympy</a:t>
            </a:r>
            <a:r>
              <a:rPr lang="en-US" dirty="0"/>
              <a:t> is a Python library for symbolic mathematics. </a:t>
            </a:r>
          </a:p>
          <a:p>
            <a:endParaRPr lang="en-US" dirty="0"/>
          </a:p>
          <a:p>
            <a:pPr>
              <a:buFont typeface="Arial" pitchFamily="34" charset="0"/>
              <a:buChar char="•"/>
            </a:pPr>
            <a:r>
              <a:rPr lang="en-US" dirty="0"/>
              <a:t> Rational class represents a rational number as a pair of two Integers: the numerator and the denominator,  </a:t>
            </a:r>
            <a:r>
              <a:rPr lang="en-US" b="1" dirty="0">
                <a:solidFill>
                  <a:srgbClr val="FF0000"/>
                </a:solidFill>
              </a:rPr>
              <a:t>Rational(1, 2) represents 1/2</a:t>
            </a:r>
          </a:p>
        </p:txBody>
      </p:sp>
      <p:sp>
        <p:nvSpPr>
          <p:cNvPr id="3" name="Rectangle 2"/>
          <p:cNvSpPr/>
          <p:nvPr/>
        </p:nvSpPr>
        <p:spPr>
          <a:xfrm>
            <a:off x="1242302" y="2052751"/>
            <a:ext cx="7434262" cy="4524315"/>
          </a:xfrm>
          <a:prstGeom prst="rect">
            <a:avLst/>
          </a:prstGeom>
        </p:spPr>
        <p:txBody>
          <a:bodyPr wrap="square">
            <a:spAutoFit/>
          </a:bodyPr>
          <a:lstStyle/>
          <a:p>
            <a:r>
              <a:rPr lang="en-US" dirty="0"/>
              <a:t>#SYMBOLIC COMPUTATION using diff (differentiation) and integrate(Integration)</a:t>
            </a:r>
          </a:p>
          <a:p>
            <a:endParaRPr lang="en-US" dirty="0"/>
          </a:p>
          <a:p>
            <a:r>
              <a:rPr lang="en-US" b="1" dirty="0"/>
              <a:t>import </a:t>
            </a:r>
            <a:r>
              <a:rPr lang="en-US" b="1" dirty="0" err="1"/>
              <a:t>sympy</a:t>
            </a:r>
            <a:r>
              <a:rPr lang="en-US" b="1" dirty="0"/>
              <a:t> as </a:t>
            </a:r>
            <a:r>
              <a:rPr lang="en-US" b="1" dirty="0" err="1"/>
              <a:t>sym</a:t>
            </a:r>
            <a:endParaRPr lang="en-US" b="1" dirty="0"/>
          </a:p>
          <a:p>
            <a:r>
              <a:rPr lang="en-US" b="1" dirty="0"/>
              <a:t>a = </a:t>
            </a:r>
            <a:r>
              <a:rPr lang="en-US" b="1" dirty="0" err="1"/>
              <a:t>sym.Rational</a:t>
            </a:r>
            <a:r>
              <a:rPr lang="en-US" b="1" dirty="0"/>
              <a:t>(1, 2)</a:t>
            </a:r>
          </a:p>
          <a:p>
            <a:r>
              <a:rPr lang="en-US" b="1" dirty="0"/>
              <a:t>print (a)  &gt;&gt;&gt;1/2</a:t>
            </a:r>
          </a:p>
          <a:p>
            <a:endParaRPr lang="en-US" b="1" dirty="0"/>
          </a:p>
          <a:p>
            <a:r>
              <a:rPr lang="en-US" b="1" dirty="0"/>
              <a:t>print(</a:t>
            </a:r>
            <a:r>
              <a:rPr lang="en-US" b="1" dirty="0" err="1"/>
              <a:t>sym.diff</a:t>
            </a:r>
            <a:r>
              <a:rPr lang="en-US" b="1" dirty="0"/>
              <a:t>(</a:t>
            </a:r>
            <a:r>
              <a:rPr lang="en-US" b="1" dirty="0" err="1"/>
              <a:t>sym.sin</a:t>
            </a:r>
            <a:r>
              <a:rPr lang="en-US" b="1" dirty="0"/>
              <a:t>(x), x))    &gt;&gt;&gt; </a:t>
            </a:r>
            <a:r>
              <a:rPr lang="en-US" b="1" dirty="0" err="1"/>
              <a:t>cos</a:t>
            </a:r>
            <a:r>
              <a:rPr lang="en-US" b="1" dirty="0"/>
              <a:t> x</a:t>
            </a:r>
          </a:p>
          <a:p>
            <a:r>
              <a:rPr lang="en-US" b="1" dirty="0"/>
              <a:t>print(</a:t>
            </a:r>
            <a:r>
              <a:rPr lang="en-US" b="1" dirty="0" err="1"/>
              <a:t>sym.diff</a:t>
            </a:r>
            <a:r>
              <a:rPr lang="en-US" b="1" dirty="0"/>
              <a:t>(</a:t>
            </a:r>
            <a:r>
              <a:rPr lang="en-US" b="1" dirty="0" err="1"/>
              <a:t>sym.sin</a:t>
            </a:r>
            <a:r>
              <a:rPr lang="en-US" b="1" dirty="0"/>
              <a:t>(2 * x), x))  &gt;&gt;&gt;2*</a:t>
            </a:r>
            <a:r>
              <a:rPr lang="en-US" b="1" dirty="0" err="1"/>
              <a:t>cos</a:t>
            </a:r>
            <a:r>
              <a:rPr lang="en-US" b="1" dirty="0"/>
              <a:t> 2*x</a:t>
            </a:r>
          </a:p>
          <a:p>
            <a:r>
              <a:rPr lang="en-US" b="1" dirty="0"/>
              <a:t>print(</a:t>
            </a:r>
            <a:r>
              <a:rPr lang="en-US" b="1" dirty="0" err="1"/>
              <a:t>sym.diff</a:t>
            </a:r>
            <a:r>
              <a:rPr lang="en-US" b="1" dirty="0"/>
              <a:t>(</a:t>
            </a:r>
            <a:r>
              <a:rPr lang="en-US" b="1" dirty="0" err="1"/>
              <a:t>sym.tan</a:t>
            </a:r>
            <a:r>
              <a:rPr lang="en-US" b="1" dirty="0"/>
              <a:t>(x), x))    &gt;&gt;&gt; tan 2**x+1</a:t>
            </a:r>
          </a:p>
          <a:p>
            <a:r>
              <a:rPr lang="en-US" b="1" dirty="0"/>
              <a:t>print(</a:t>
            </a:r>
            <a:r>
              <a:rPr lang="en-US" b="1" dirty="0" err="1"/>
              <a:t>sym.integrate</a:t>
            </a:r>
            <a:r>
              <a:rPr lang="en-US" b="1" dirty="0"/>
              <a:t>(6 * x ** 5, x)) &gt;&gt;&gt; x ** 6</a:t>
            </a:r>
          </a:p>
          <a:p>
            <a:r>
              <a:rPr lang="en-US" b="1" dirty="0"/>
              <a:t>print(</a:t>
            </a:r>
            <a:r>
              <a:rPr lang="en-US" b="1" dirty="0" err="1"/>
              <a:t>sym.integrate</a:t>
            </a:r>
            <a:r>
              <a:rPr lang="en-US" b="1" dirty="0"/>
              <a:t>(</a:t>
            </a:r>
            <a:r>
              <a:rPr lang="en-US" b="1" dirty="0" err="1"/>
              <a:t>sym.sin</a:t>
            </a:r>
            <a:r>
              <a:rPr lang="en-US" b="1" dirty="0"/>
              <a:t>(x), x)) &gt;&gt;&gt; -cox(x)</a:t>
            </a:r>
          </a:p>
          <a:p>
            <a:endParaRPr lang="en-US" b="1" dirty="0"/>
          </a:p>
          <a:p>
            <a:r>
              <a:rPr lang="en-US" b="1" dirty="0"/>
              <a:t>x = </a:t>
            </a:r>
            <a:r>
              <a:rPr lang="en-US" b="1" dirty="0" err="1"/>
              <a:t>sym.Symbol</a:t>
            </a:r>
            <a:r>
              <a:rPr lang="en-US" b="1" dirty="0"/>
              <a:t>('x')    </a:t>
            </a:r>
            <a:r>
              <a:rPr lang="en-US" b="1" dirty="0">
                <a:solidFill>
                  <a:srgbClr val="FF0000"/>
                </a:solidFill>
              </a:rPr>
              <a:t># define variable as symbols</a:t>
            </a:r>
          </a:p>
          <a:p>
            <a:r>
              <a:rPr lang="en-US" b="1" dirty="0"/>
              <a:t>y = </a:t>
            </a:r>
            <a:r>
              <a:rPr lang="en-US" b="1" dirty="0" err="1"/>
              <a:t>sym.Symbol</a:t>
            </a:r>
            <a:r>
              <a:rPr lang="en-US" b="1" dirty="0"/>
              <a:t>('y')</a:t>
            </a:r>
          </a:p>
          <a:p>
            <a:r>
              <a:rPr lang="en-US" b="1" dirty="0"/>
              <a:t>print(</a:t>
            </a:r>
            <a:r>
              <a:rPr lang="en-US" b="1" dirty="0" err="1"/>
              <a:t>x+x+y-y</a:t>
            </a:r>
            <a:r>
              <a:rPr lang="en-US" b="1" dirty="0"/>
              <a:t>)    &gt;&gt;&gt;2*x</a:t>
            </a:r>
          </a:p>
        </p:txBody>
      </p:sp>
    </p:spTree>
    <p:extLst>
      <p:ext uri="{BB962C8B-B14F-4D97-AF65-F5344CB8AC3E}">
        <p14:creationId xmlns:p14="http://schemas.microsoft.com/office/powerpoint/2010/main" val="133779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776" y="521359"/>
            <a:ext cx="8077200" cy="1295399"/>
          </a:xfrm>
        </p:spPr>
        <p:txBody>
          <a:bodyPr/>
          <a:lstStyle/>
          <a:p>
            <a:r>
              <a:rPr lang="en-US" sz="2000" dirty="0"/>
              <a:t>You can differentiate any </a:t>
            </a:r>
            <a:r>
              <a:rPr lang="en-US" sz="2000" dirty="0" err="1"/>
              <a:t>SymPy</a:t>
            </a:r>
            <a:r>
              <a:rPr lang="en-US" sz="2000" dirty="0"/>
              <a:t> expression using diff(</a:t>
            </a:r>
            <a:r>
              <a:rPr lang="en-US" sz="2000" dirty="0" err="1"/>
              <a:t>func</a:t>
            </a:r>
            <a:r>
              <a:rPr lang="en-US" sz="2000" dirty="0"/>
              <a:t>, </a:t>
            </a:r>
            <a:r>
              <a:rPr lang="en-US" sz="2000" dirty="0" err="1"/>
              <a:t>var</a:t>
            </a:r>
            <a:r>
              <a:rPr lang="en-US" sz="2000" dirty="0"/>
              <a:t>). Examples:</a:t>
            </a:r>
          </a:p>
          <a:p>
            <a:r>
              <a:rPr lang="en-US" sz="2000" dirty="0"/>
              <a:t>import </a:t>
            </a:r>
            <a:r>
              <a:rPr lang="en-US" sz="2000" dirty="0" err="1"/>
              <a:t>sympy</a:t>
            </a:r>
            <a:r>
              <a:rPr lang="en-US" sz="2000" dirty="0"/>
              <a:t> as sym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120835" name="Picture 3"/>
          <p:cNvPicPr>
            <a:picLocks noChangeAspect="1" noChangeArrowheads="1"/>
          </p:cNvPicPr>
          <p:nvPr/>
        </p:nvPicPr>
        <p:blipFill>
          <a:blip r:embed="rId2"/>
          <a:srcRect/>
          <a:stretch>
            <a:fillRect/>
          </a:stretch>
        </p:blipFill>
        <p:spPr bwMode="auto">
          <a:xfrm>
            <a:off x="1524000" y="1945336"/>
            <a:ext cx="4191000" cy="1233488"/>
          </a:xfrm>
          <a:prstGeom prst="rect">
            <a:avLst/>
          </a:prstGeom>
          <a:noFill/>
          <a:ln w="9525">
            <a:noFill/>
            <a:miter lim="800000"/>
            <a:headEnd/>
            <a:tailEnd/>
          </a:ln>
          <a:effectLst/>
        </p:spPr>
      </p:pic>
      <p:pic>
        <p:nvPicPr>
          <p:cNvPr id="120836" name="Picture 4"/>
          <p:cNvPicPr>
            <a:picLocks noChangeAspect="1" noChangeArrowheads="1"/>
          </p:cNvPicPr>
          <p:nvPr/>
        </p:nvPicPr>
        <p:blipFill>
          <a:blip r:embed="rId3"/>
          <a:srcRect/>
          <a:stretch>
            <a:fillRect/>
          </a:stretch>
        </p:blipFill>
        <p:spPr bwMode="auto">
          <a:xfrm>
            <a:off x="1667301" y="3855101"/>
            <a:ext cx="2886075" cy="609600"/>
          </a:xfrm>
          <a:prstGeom prst="rect">
            <a:avLst/>
          </a:prstGeom>
          <a:noFill/>
          <a:ln w="9525">
            <a:noFill/>
            <a:miter lim="800000"/>
            <a:headEnd/>
            <a:tailEnd/>
          </a:ln>
          <a:effec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33339"/>
            <a:ext cx="6477000" cy="273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8757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10810"/>
            <a:ext cx="8991600" cy="4525963"/>
          </a:xfrm>
        </p:spPr>
        <p:txBody>
          <a:bodyPr>
            <a:normAutofit/>
          </a:bodyPr>
          <a:lstStyle/>
          <a:p>
            <a:r>
              <a:rPr lang="en-US" sz="2200" dirty="0"/>
              <a:t>the arguments that are given after the name of the program in the command line shell of the operating system are known as Command Line Arguments. Python provides various ways of dealing with these types of arguments</a:t>
            </a:r>
          </a:p>
          <a:p>
            <a:r>
              <a:rPr lang="en-US" sz="2200" dirty="0"/>
              <a:t>Using </a:t>
            </a:r>
            <a:r>
              <a:rPr lang="en-US" sz="2200" dirty="0" err="1"/>
              <a:t>sys.argv</a:t>
            </a:r>
            <a:endParaRPr lang="en-US" sz="2200" dirty="0"/>
          </a:p>
          <a:p>
            <a:pPr fontAlgn="base"/>
            <a:r>
              <a:rPr lang="en-US" sz="2200" dirty="0"/>
              <a:t>It is a list of command line arguments.</a:t>
            </a:r>
          </a:p>
          <a:p>
            <a:pPr fontAlgn="base"/>
            <a:r>
              <a:rPr lang="en-US" sz="2200" dirty="0" err="1"/>
              <a:t>len</a:t>
            </a:r>
            <a:r>
              <a:rPr lang="en-US" sz="2200" dirty="0"/>
              <a:t>(</a:t>
            </a:r>
            <a:r>
              <a:rPr lang="en-US" sz="2200" dirty="0" err="1"/>
              <a:t>sys.argv</a:t>
            </a:r>
            <a:r>
              <a:rPr lang="en-US" sz="2200" dirty="0"/>
              <a:t>) provides the number of command line arguments.</a:t>
            </a:r>
          </a:p>
          <a:p>
            <a:pPr fontAlgn="base"/>
            <a:r>
              <a:rPr lang="en-US" sz="2200" dirty="0" err="1"/>
              <a:t>sys.argv</a:t>
            </a:r>
            <a:r>
              <a:rPr lang="en-US" sz="2200" dirty="0"/>
              <a:t>[0] is the name of the current Python script. </a:t>
            </a:r>
          </a:p>
          <a:p>
            <a:endParaRPr lang="en-US" b="1" dirty="0"/>
          </a:p>
          <a:p>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945124"/>
            <a:ext cx="726246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
        <p:nvSpPr>
          <p:cNvPr id="6" name="Title 5"/>
          <p:cNvSpPr>
            <a:spLocks noGrp="1"/>
          </p:cNvSpPr>
          <p:nvPr>
            <p:ph type="title"/>
          </p:nvPr>
        </p:nvSpPr>
        <p:spPr>
          <a:xfrm>
            <a:off x="457200" y="274638"/>
            <a:ext cx="8229600" cy="639762"/>
          </a:xfrm>
        </p:spPr>
        <p:txBody>
          <a:bodyPr>
            <a:noAutofit/>
          </a:bodyPr>
          <a:lstStyle/>
          <a:p>
            <a:r>
              <a:rPr lang="en-US" sz="3200" b="1" dirty="0"/>
              <a:t>Command Line Arguments in Python</a:t>
            </a:r>
            <a:br>
              <a:rPr lang="en-US" sz="3200" b="1" dirty="0"/>
            </a:br>
            <a:endParaRPr lang="en-US" sz="3200" dirty="0"/>
          </a:p>
        </p:txBody>
      </p:sp>
    </p:spTree>
    <p:extLst>
      <p:ext uri="{BB962C8B-B14F-4D97-AF65-F5344CB8AC3E}">
        <p14:creationId xmlns:p14="http://schemas.microsoft.com/office/powerpoint/2010/main" val="745778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Reading from Command line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1684338"/>
            <a:ext cx="8534400" cy="3108543"/>
          </a:xfrm>
          <a:prstGeom prst="rect">
            <a:avLst/>
          </a:prstGeom>
        </p:spPr>
        <p:txBody>
          <a:bodyPr wrap="square">
            <a:spAutoFit/>
          </a:bodyPr>
          <a:lstStyle/>
          <a:p>
            <a:endParaRPr lang="en-US" sz="2800" b="1" dirty="0">
              <a:solidFill>
                <a:srgbClr val="0070C0"/>
              </a:solidFill>
            </a:endParaRPr>
          </a:p>
          <a:p>
            <a:r>
              <a:rPr lang="en-US" sz="2800" b="1" dirty="0">
                <a:solidFill>
                  <a:srgbClr val="0070C0"/>
                </a:solidFill>
              </a:rPr>
              <a:t>Example :</a:t>
            </a:r>
          </a:p>
          <a:p>
            <a:endParaRPr lang="en-US" sz="2800" b="1" dirty="0">
              <a:solidFill>
                <a:srgbClr val="0070C0"/>
              </a:solidFill>
            </a:endParaRPr>
          </a:p>
          <a:p>
            <a:r>
              <a:rPr lang="en-US" sz="2800" b="1" dirty="0"/>
              <a:t>import sys</a:t>
            </a:r>
          </a:p>
          <a:p>
            <a:r>
              <a:rPr lang="en-US" sz="2800" b="1" dirty="0"/>
              <a:t>C=</a:t>
            </a:r>
            <a:r>
              <a:rPr lang="en-US" sz="2800" b="1" dirty="0" err="1"/>
              <a:t>int</a:t>
            </a:r>
            <a:r>
              <a:rPr lang="en-US" sz="2800" b="1" dirty="0"/>
              <a:t>(</a:t>
            </a:r>
            <a:r>
              <a:rPr lang="en-US" sz="2800" b="1" dirty="0" err="1"/>
              <a:t>sys.argv</a:t>
            </a:r>
            <a:r>
              <a:rPr lang="en-US" sz="2800" b="1" dirty="0"/>
              <a:t>[1])</a:t>
            </a:r>
          </a:p>
          <a:p>
            <a:r>
              <a:rPr lang="en-US" sz="2800" b="1" dirty="0"/>
              <a:t>F=(9/5)*C+32</a:t>
            </a:r>
          </a:p>
          <a:p>
            <a:r>
              <a:rPr lang="en-US" sz="2800" b="1" dirty="0"/>
              <a:t>print ("the temp in Fahrenheit %f and Celsius %f" %(F,C))</a:t>
            </a:r>
          </a:p>
        </p:txBody>
      </p:sp>
    </p:spTree>
    <p:extLst>
      <p:ext uri="{BB962C8B-B14F-4D97-AF65-F5344CB8AC3E}">
        <p14:creationId xmlns:p14="http://schemas.microsoft.com/office/powerpoint/2010/main" val="173671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699"/>
            <a:ext cx="8229600" cy="807748"/>
          </a:xfrm>
        </p:spPr>
        <p:txBody>
          <a:bodyPr/>
          <a:lstStyle/>
          <a:p>
            <a:r>
              <a:rPr lang="en-IN" sz="4000" dirty="0"/>
              <a:t>Wrong Input from User</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78" y="713619"/>
            <a:ext cx="57245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90768"/>
            <a:ext cx="569595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2313716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7391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707744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file?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843" y="1510506"/>
            <a:ext cx="677979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908940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5105400" cy="304800"/>
          </a:xfrm>
        </p:spPr>
        <p:txBody>
          <a:bodyPr>
            <a:noAutofit/>
          </a:bodyPr>
          <a:lstStyle/>
          <a:p>
            <a:r>
              <a:rPr lang="en-IN" sz="3200" dirty="0"/>
              <a:t>Reading data from file</a:t>
            </a:r>
            <a:endParaRPr lang="en-US" sz="3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
        <p:nvSpPr>
          <p:cNvPr id="6" name="Rectangle 1"/>
          <p:cNvSpPr>
            <a:spLocks noChangeArrowheads="1"/>
          </p:cNvSpPr>
          <p:nvPr/>
        </p:nvSpPr>
        <p:spPr bwMode="auto">
          <a:xfrm>
            <a:off x="304800" y="935276"/>
            <a:ext cx="8382000" cy="5786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2">
                    <a:lumMod val="60000"/>
                    <a:lumOff val="40000"/>
                  </a:schemeClr>
                </a:solidFill>
                <a:effectLst/>
                <a:latin typeface="-apple-system"/>
              </a:rPr>
              <a:t>File : </a:t>
            </a:r>
            <a:r>
              <a:rPr kumimoji="0" lang="en-US" b="0" i="0" u="none" strike="noStrike" cap="none" normalizeH="0" baseline="0" dirty="0">
                <a:ln>
                  <a:noFill/>
                </a:ln>
                <a:solidFill>
                  <a:schemeClr val="tx1"/>
                </a:solidFill>
                <a:effectLst/>
                <a:latin typeface="-apple-system"/>
              </a:rPr>
              <a:t>is a sequence of character ,each character</a:t>
            </a:r>
            <a:r>
              <a:rPr kumimoji="0" lang="en-US" b="0" i="0" u="none" strike="noStrike" cap="none" normalizeH="0" dirty="0">
                <a:ln>
                  <a:noFill/>
                </a:ln>
                <a:solidFill>
                  <a:schemeClr val="tx1"/>
                </a:solidFill>
                <a:effectLst/>
                <a:latin typeface="-apple-system"/>
              </a:rPr>
              <a:t> is 8 bit </a:t>
            </a:r>
            <a:r>
              <a:rPr kumimoji="0" lang="en-US" b="0" i="0" u="none" strike="noStrike" cap="none" normalizeH="0" dirty="0" err="1">
                <a:ln>
                  <a:noFill/>
                </a:ln>
                <a:solidFill>
                  <a:schemeClr val="tx1"/>
                </a:solidFill>
                <a:effectLst/>
                <a:latin typeface="-apple-system"/>
              </a:rPr>
              <a:t>lenth</a:t>
            </a:r>
            <a:r>
              <a:rPr kumimoji="0" lang="en-US" b="0" i="0" u="none" strike="noStrike" cap="none" normalizeH="0" dirty="0">
                <a:ln>
                  <a:noFill/>
                </a:ln>
                <a:solidFill>
                  <a:schemeClr val="tx1"/>
                </a:solidFill>
                <a:effectLst/>
                <a:latin typeface="-apple-system"/>
              </a:rPr>
              <a:t> </a:t>
            </a:r>
            <a:endParaRPr kumimoji="0" lang="en-US" b="0" i="0" u="none" strike="noStrike" cap="none" normalizeH="0" baseline="0" dirty="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pple-system"/>
              </a:rPr>
              <a:t>Steps for reading a text file in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a:ln>
                  <a:noFill/>
                </a:ln>
                <a:solidFill>
                  <a:srgbClr val="212529"/>
                </a:solidFill>
                <a:effectLst/>
                <a:latin typeface="-apple-system"/>
              </a:rPr>
              <a:t>First, open a text file for reading by using the</a:t>
            </a:r>
            <a:r>
              <a:rPr kumimoji="0" lang="en-US" b="1" i="0" u="none" strike="noStrike" cap="none" normalizeH="0" baseline="0" dirty="0">
                <a:ln>
                  <a:noFill/>
                </a:ln>
                <a:solidFill>
                  <a:schemeClr val="tx2">
                    <a:lumMod val="60000"/>
                    <a:lumOff val="40000"/>
                  </a:schemeClr>
                </a:solidFill>
                <a:effectLst/>
                <a:latin typeface="-apple-system"/>
              </a:rPr>
              <a:t> </a:t>
            </a:r>
            <a:r>
              <a:rPr kumimoji="0" lang="en-US" b="1" i="0" u="none" strike="noStrike" cap="none" normalizeH="0" baseline="0" dirty="0">
                <a:ln>
                  <a:noFill/>
                </a:ln>
                <a:solidFill>
                  <a:schemeClr val="tx2">
                    <a:lumMod val="60000"/>
                    <a:lumOff val="40000"/>
                  </a:schemeClr>
                </a:solidFill>
                <a:effectLst/>
                <a:latin typeface="var(--font-family-code)"/>
              </a:rPr>
              <a:t>open()</a:t>
            </a:r>
            <a:r>
              <a:rPr kumimoji="0" lang="en-US" b="1" i="0" u="none" strike="noStrike" cap="none" normalizeH="0" baseline="0" dirty="0">
                <a:ln>
                  <a:noFill/>
                </a:ln>
                <a:solidFill>
                  <a:schemeClr val="tx2">
                    <a:lumMod val="60000"/>
                    <a:lumOff val="40000"/>
                  </a:schemeClr>
                </a:solidFill>
                <a:effectLst/>
                <a:latin typeface="-apple-system"/>
              </a:rPr>
              <a:t> function</a:t>
            </a:r>
            <a:r>
              <a:rPr kumimoji="0" lang="en-US"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a:ln>
                  <a:noFill/>
                </a:ln>
                <a:solidFill>
                  <a:srgbClr val="212529"/>
                </a:solidFill>
                <a:effectLst/>
                <a:latin typeface="-apple-system"/>
              </a:rPr>
              <a:t>Second, read text from the text file using the file </a:t>
            </a:r>
            <a:r>
              <a:rPr kumimoji="0" lang="en-US" b="1" i="0" u="none" strike="noStrike" cap="none" normalizeH="0" baseline="0" dirty="0">
                <a:ln>
                  <a:noFill/>
                </a:ln>
                <a:solidFill>
                  <a:schemeClr val="tx2">
                    <a:lumMod val="60000"/>
                    <a:lumOff val="40000"/>
                  </a:schemeClr>
                </a:solidFill>
                <a:effectLst/>
                <a:latin typeface="var(--font-family-code)"/>
              </a:rPr>
              <a:t>read()</a:t>
            </a:r>
            <a:r>
              <a:rPr kumimoji="0" lang="en-US" b="1" i="0" u="none" strike="noStrike" cap="none" normalizeH="0" baseline="0" dirty="0">
                <a:ln>
                  <a:noFill/>
                </a:ln>
                <a:solidFill>
                  <a:schemeClr val="tx2">
                    <a:lumMod val="60000"/>
                    <a:lumOff val="40000"/>
                  </a:schemeClr>
                </a:solidFill>
                <a:effectLst/>
                <a:latin typeface="-apple-system"/>
              </a:rPr>
              <a:t>, </a:t>
            </a:r>
            <a:r>
              <a:rPr kumimoji="0" lang="en-US" b="1" i="0" u="none" strike="noStrike" cap="none" normalizeH="0" baseline="0" dirty="0" err="1">
                <a:ln>
                  <a:noFill/>
                </a:ln>
                <a:solidFill>
                  <a:schemeClr val="tx2">
                    <a:lumMod val="60000"/>
                    <a:lumOff val="40000"/>
                  </a:schemeClr>
                </a:solidFill>
                <a:effectLst/>
                <a:latin typeface="var(--font-family-code)"/>
              </a:rPr>
              <a:t>readline</a:t>
            </a:r>
            <a:r>
              <a:rPr kumimoji="0" lang="en-US" b="1" i="0" u="none" strike="noStrike" cap="none" normalizeH="0" baseline="0" dirty="0">
                <a:ln>
                  <a:noFill/>
                </a:ln>
                <a:solidFill>
                  <a:schemeClr val="tx2">
                    <a:lumMod val="60000"/>
                    <a:lumOff val="40000"/>
                  </a:schemeClr>
                </a:solidFill>
                <a:effectLst/>
                <a:latin typeface="var(--font-family-code)"/>
              </a:rPr>
              <a:t>()</a:t>
            </a:r>
            <a:r>
              <a:rPr kumimoji="0" lang="en-US" b="1" i="0" u="none" strike="noStrike" cap="none" normalizeH="0" baseline="0" dirty="0">
                <a:ln>
                  <a:noFill/>
                </a:ln>
                <a:solidFill>
                  <a:schemeClr val="tx2">
                    <a:lumMod val="60000"/>
                    <a:lumOff val="40000"/>
                  </a:schemeClr>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2">
                    <a:lumMod val="60000"/>
                    <a:lumOff val="40000"/>
                  </a:schemeClr>
                </a:solidFill>
                <a:effectLst/>
                <a:latin typeface="-apple-system"/>
              </a:rPr>
              <a:t> or </a:t>
            </a:r>
            <a:r>
              <a:rPr kumimoji="0" lang="en-US" b="1" i="0" u="none" strike="noStrike" cap="none" normalizeH="0" baseline="0" dirty="0" err="1">
                <a:ln>
                  <a:noFill/>
                </a:ln>
                <a:solidFill>
                  <a:schemeClr val="tx2">
                    <a:lumMod val="60000"/>
                    <a:lumOff val="40000"/>
                  </a:schemeClr>
                </a:solidFill>
                <a:effectLst/>
                <a:latin typeface="var(--font-family-code)"/>
              </a:rPr>
              <a:t>readlines</a:t>
            </a:r>
            <a:r>
              <a:rPr kumimoji="0" lang="en-US" b="1" i="0" u="none" strike="noStrike" cap="none" normalizeH="0" baseline="0" dirty="0">
                <a:ln>
                  <a:noFill/>
                </a:ln>
                <a:solidFill>
                  <a:schemeClr val="tx2">
                    <a:lumMod val="60000"/>
                    <a:lumOff val="40000"/>
                  </a:schemeClr>
                </a:solidFill>
                <a:effectLst/>
                <a:latin typeface="var(--font-family-code)"/>
              </a:rPr>
              <a:t>()</a:t>
            </a:r>
            <a:r>
              <a:rPr kumimoji="0" lang="en-US" b="1" i="0" u="none" strike="noStrike" cap="none" normalizeH="0" baseline="0" dirty="0">
                <a:ln>
                  <a:noFill/>
                </a:ln>
                <a:solidFill>
                  <a:schemeClr val="tx2">
                    <a:lumMod val="60000"/>
                    <a:lumOff val="40000"/>
                  </a:schemeClr>
                </a:solidFill>
                <a:effectLst/>
                <a:latin typeface="-apple-system"/>
              </a:rPr>
              <a:t> </a:t>
            </a:r>
            <a:r>
              <a:rPr kumimoji="0" lang="en-US" b="0" i="0" u="none" strike="noStrike" cap="none" normalizeH="0" baseline="0" dirty="0">
                <a:ln>
                  <a:noFill/>
                </a:ln>
                <a:solidFill>
                  <a:srgbClr val="212529"/>
                </a:solidFill>
                <a:effectLst/>
                <a:latin typeface="-apple-system"/>
              </a:rPr>
              <a:t>method of the file object.</a:t>
            </a:r>
          </a:p>
          <a:p>
            <a:pPr lvl="0"/>
            <a:endParaRPr lang="en-US" sz="2800" dirty="0"/>
          </a:p>
          <a:p>
            <a:pPr>
              <a:buFontTx/>
              <a:buChar char="•"/>
            </a:pPr>
            <a:r>
              <a:rPr lang="en-US" dirty="0">
                <a:solidFill>
                  <a:srgbClr val="212529"/>
                </a:solidFill>
                <a:latin typeface="-apple-system"/>
              </a:rPr>
              <a:t>read() – read all text from a file into a string. This method is useful if you have a small file and you want to manipulate the whole text of that file.</a:t>
            </a:r>
          </a:p>
          <a:p>
            <a:endParaRPr lang="en-US" dirty="0">
              <a:solidFill>
                <a:srgbClr val="212529"/>
              </a:solidFill>
              <a:latin typeface="-apple-system"/>
            </a:endParaRPr>
          </a:p>
          <a:p>
            <a:pPr>
              <a:buFontTx/>
              <a:buChar char="•"/>
            </a:pPr>
            <a:r>
              <a:rPr lang="en-US" dirty="0" err="1">
                <a:solidFill>
                  <a:srgbClr val="212529"/>
                </a:solidFill>
                <a:latin typeface="-apple-system"/>
              </a:rPr>
              <a:t>readline</a:t>
            </a:r>
            <a:r>
              <a:rPr lang="en-US" dirty="0">
                <a:solidFill>
                  <a:srgbClr val="212529"/>
                </a:solidFill>
                <a:latin typeface="-apple-system"/>
              </a:rPr>
              <a:t>() – read the text file line by line and return all the lines as strings.</a:t>
            </a:r>
          </a:p>
          <a:p>
            <a:endParaRPr lang="en-US" dirty="0">
              <a:solidFill>
                <a:srgbClr val="212529"/>
              </a:solidFill>
              <a:latin typeface="-apple-system"/>
            </a:endParaRPr>
          </a:p>
          <a:p>
            <a:pPr>
              <a:buFontTx/>
              <a:buChar char="•"/>
            </a:pPr>
            <a:r>
              <a:rPr lang="en-US" dirty="0" err="1">
                <a:solidFill>
                  <a:srgbClr val="212529"/>
                </a:solidFill>
                <a:latin typeface="-apple-system"/>
              </a:rPr>
              <a:t>readlines</a:t>
            </a:r>
            <a:r>
              <a:rPr lang="en-US" dirty="0">
                <a:solidFill>
                  <a:srgbClr val="212529"/>
                </a:solidFill>
                <a:latin typeface="-apple-system"/>
              </a:rPr>
              <a:t>() – read all the lines of the text file and return them as a list of strings.</a:t>
            </a:r>
          </a:p>
          <a:p>
            <a:endParaRPr lang="en-US" dirty="0">
              <a:solidFill>
                <a:srgbClr val="212529"/>
              </a:solidFill>
              <a:latin typeface="-apple-system"/>
            </a:endParaRPr>
          </a:p>
          <a:p>
            <a:pPr marL="0" marR="0" lvl="0" indent="0" algn="l"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a:ln>
                  <a:noFill/>
                </a:ln>
                <a:solidFill>
                  <a:srgbClr val="212529"/>
                </a:solidFill>
                <a:effectLst/>
                <a:latin typeface="-apple-system"/>
              </a:rPr>
              <a:t>Third, close the file using the file </a:t>
            </a:r>
            <a:r>
              <a:rPr kumimoji="0" lang="en-US" b="1" i="0" u="none" strike="noStrike" cap="none" normalizeH="0" baseline="0" dirty="0">
                <a:ln>
                  <a:noFill/>
                </a:ln>
                <a:solidFill>
                  <a:schemeClr val="tx2">
                    <a:lumMod val="60000"/>
                    <a:lumOff val="40000"/>
                  </a:schemeClr>
                </a:solidFill>
                <a:effectLst/>
                <a:latin typeface="var(--font-family-code)"/>
              </a:rPr>
              <a:t>close()</a:t>
            </a:r>
            <a:r>
              <a:rPr kumimoji="0" lang="en-US" b="1" i="0" u="none" strike="noStrike" cap="none" normalizeH="0" baseline="0" dirty="0">
                <a:ln>
                  <a:noFill/>
                </a:ln>
                <a:solidFill>
                  <a:schemeClr val="tx2">
                    <a:lumMod val="60000"/>
                    <a:lumOff val="40000"/>
                  </a:schemeClr>
                </a:solidFill>
                <a:effectLst/>
                <a:latin typeface="-apple-system"/>
              </a:rPr>
              <a:t> method</a:t>
            </a:r>
            <a:r>
              <a:rPr kumimoji="0" lang="en-US" b="0" i="0" u="none" strike="noStrike" cap="none" normalizeH="0" baseline="0" dirty="0">
                <a:ln>
                  <a:noFill/>
                </a:ln>
                <a:solidFill>
                  <a:srgbClr val="212529"/>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747053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00844"/>
            <a:ext cx="73152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85800" y="3352800"/>
            <a:ext cx="3505200" cy="1569660"/>
          </a:xfrm>
          <a:prstGeom prst="rect">
            <a:avLst/>
          </a:prstGeom>
        </p:spPr>
        <p:txBody>
          <a:bodyPr wrap="square">
            <a:spAutoFit/>
          </a:bodyPr>
          <a:lstStyle/>
          <a:p>
            <a:r>
              <a:rPr lang="en-US" sz="2400" b="1" dirty="0">
                <a:solidFill>
                  <a:srgbClr val="0070C0"/>
                </a:solidFill>
              </a:rPr>
              <a:t>Example1 :</a:t>
            </a:r>
          </a:p>
          <a:p>
            <a:r>
              <a:rPr lang="en-US" sz="2400" b="1" dirty="0" err="1"/>
              <a:t>infile</a:t>
            </a:r>
            <a:r>
              <a:rPr lang="en-US" sz="2400" b="1" dirty="0"/>
              <a:t>=open('</a:t>
            </a:r>
            <a:r>
              <a:rPr lang="en-US" sz="2400" b="1" dirty="0" err="1"/>
              <a:t>data.txt','r</a:t>
            </a:r>
            <a:r>
              <a:rPr lang="en-US" sz="2400" b="1" dirty="0"/>
              <a:t>')</a:t>
            </a:r>
          </a:p>
          <a:p>
            <a:r>
              <a:rPr lang="en-US" sz="2400" b="1" dirty="0"/>
              <a:t>for line in </a:t>
            </a:r>
            <a:r>
              <a:rPr lang="en-US" sz="2400" b="1" dirty="0" err="1"/>
              <a:t>infile</a:t>
            </a:r>
            <a:r>
              <a:rPr lang="en-US" sz="2400" b="1" dirty="0"/>
              <a:t>:</a:t>
            </a:r>
          </a:p>
          <a:p>
            <a:r>
              <a:rPr lang="en-US" sz="2400" b="1" dirty="0"/>
              <a:t>  print(line)</a:t>
            </a:r>
          </a:p>
        </p:txBody>
      </p:sp>
      <p:sp>
        <p:nvSpPr>
          <p:cNvPr id="12" name="Rectangle 11"/>
          <p:cNvSpPr/>
          <p:nvPr/>
        </p:nvSpPr>
        <p:spPr>
          <a:xfrm>
            <a:off x="4855369" y="3238336"/>
            <a:ext cx="3395662" cy="2677656"/>
          </a:xfrm>
          <a:prstGeom prst="rect">
            <a:avLst/>
          </a:prstGeom>
        </p:spPr>
        <p:txBody>
          <a:bodyPr wrap="square">
            <a:spAutoFit/>
          </a:bodyPr>
          <a:lstStyle/>
          <a:p>
            <a:r>
              <a:rPr lang="en-US" sz="2400" b="1" dirty="0">
                <a:solidFill>
                  <a:schemeClr val="tx2">
                    <a:lumMod val="60000"/>
                    <a:lumOff val="40000"/>
                  </a:schemeClr>
                </a:solidFill>
              </a:rPr>
              <a:t>Example2 :</a:t>
            </a:r>
          </a:p>
          <a:p>
            <a:r>
              <a:rPr lang="en-US" sz="2400" b="1" dirty="0" err="1"/>
              <a:t>infile</a:t>
            </a:r>
            <a:r>
              <a:rPr lang="en-US" sz="2400" b="1" dirty="0"/>
              <a:t>=open('</a:t>
            </a:r>
            <a:r>
              <a:rPr lang="en-US" sz="2400" b="1" dirty="0" err="1"/>
              <a:t>data.txt','r</a:t>
            </a:r>
            <a:r>
              <a:rPr lang="en-US" sz="2400" b="1" dirty="0"/>
              <a:t>')</a:t>
            </a:r>
          </a:p>
          <a:p>
            <a:r>
              <a:rPr lang="en-US" sz="2400" b="1" dirty="0"/>
              <a:t>sum=0</a:t>
            </a:r>
          </a:p>
          <a:p>
            <a:r>
              <a:rPr lang="en-US" sz="2400" b="1" dirty="0"/>
              <a:t>for line in </a:t>
            </a:r>
            <a:r>
              <a:rPr lang="en-US" sz="2400" b="1" dirty="0" err="1"/>
              <a:t>infile</a:t>
            </a:r>
            <a:r>
              <a:rPr lang="en-US" sz="2400" b="1" dirty="0"/>
              <a:t>:</a:t>
            </a:r>
          </a:p>
          <a:p>
            <a:r>
              <a:rPr lang="en-US" sz="2400" b="1" dirty="0"/>
              <a:t>  x=float(line)</a:t>
            </a:r>
          </a:p>
          <a:p>
            <a:r>
              <a:rPr lang="en-US" sz="2400" b="1" dirty="0"/>
              <a:t>  sum+=x</a:t>
            </a:r>
          </a:p>
          <a:p>
            <a:r>
              <a:rPr lang="en-US" sz="2400" b="1" dirty="0"/>
              <a:t>print("sum is", sum)</a:t>
            </a:r>
          </a:p>
        </p:txBody>
      </p:sp>
    </p:spTree>
    <p:extLst>
      <p:ext uri="{BB962C8B-B14F-4D97-AF65-F5344CB8AC3E}">
        <p14:creationId xmlns:p14="http://schemas.microsoft.com/office/powerpoint/2010/main" val="17684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981200"/>
            <a:ext cx="6400800" cy="1752600"/>
          </a:xfrm>
        </p:spPr>
        <p:txBody>
          <a:bodyPr/>
          <a:lstStyle/>
          <a:p>
            <a:r>
              <a:rPr lang="en-IN" dirty="0">
                <a:solidFill>
                  <a:schemeClr val="tx1"/>
                </a:solidFill>
              </a:rPr>
              <a:t>Unit 1</a:t>
            </a:r>
          </a:p>
          <a:p>
            <a:r>
              <a:rPr lang="en-IN" dirty="0">
                <a:solidFill>
                  <a:schemeClr val="tx1"/>
                </a:solidFill>
              </a:rPr>
              <a:t>Session 1 and 2: Computing with Formulas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873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182" y="152400"/>
            <a:ext cx="6400800" cy="487362"/>
          </a:xfrm>
        </p:spPr>
        <p:txBody>
          <a:bodyPr>
            <a:normAutofit fontScale="90000"/>
          </a:bodyPr>
          <a:lstStyle/>
          <a:p>
            <a:r>
              <a:rPr lang="en-IN" sz="3200" dirty="0"/>
              <a:t>Reading data from file</a:t>
            </a:r>
            <a:endParaRPr lang="en-US" sz="3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315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819705"/>
            <a:ext cx="1828800" cy="369332"/>
          </a:xfrm>
          <a:prstGeom prst="rect">
            <a:avLst/>
          </a:prstGeom>
          <a:noFill/>
        </p:spPr>
        <p:txBody>
          <a:bodyPr wrap="square" rtlCol="0">
            <a:spAutoFit/>
          </a:bodyPr>
          <a:lstStyle/>
          <a:p>
            <a:r>
              <a:rPr lang="en-US" b="1" dirty="0">
                <a:solidFill>
                  <a:schemeClr val="tx2">
                    <a:lumMod val="60000"/>
                    <a:lumOff val="40000"/>
                  </a:schemeClr>
                </a:solidFill>
              </a:rPr>
              <a:t>Example 3:</a:t>
            </a:r>
          </a:p>
        </p:txBody>
      </p:sp>
    </p:spTree>
    <p:extLst>
      <p:ext uri="{BB962C8B-B14F-4D97-AF65-F5344CB8AC3E}">
        <p14:creationId xmlns:p14="http://schemas.microsoft.com/office/powerpoint/2010/main" val="988577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70656"/>
            <a:ext cx="8229600" cy="1143000"/>
          </a:xfrm>
        </p:spPr>
        <p:txBody>
          <a:bodyPr>
            <a:normAutofit/>
          </a:bodyPr>
          <a:lstStyle/>
          <a:p>
            <a:r>
              <a:rPr lang="en-IN" sz="3200" dirty="0"/>
              <a:t>Alternative ways to read a file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56" y="706738"/>
            <a:ext cx="7880444" cy="582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10961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424" y="7938"/>
            <a:ext cx="4419600" cy="519112"/>
          </a:xfrm>
        </p:spPr>
        <p:txBody>
          <a:bodyPr>
            <a:normAutofit fontScale="90000"/>
          </a:bodyPr>
          <a:lstStyle/>
          <a:p>
            <a:r>
              <a:rPr lang="en-IN" dirty="0"/>
              <a:t>File reading Demo</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5608"/>
            <a:ext cx="6989809" cy="449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173299"/>
            <a:ext cx="6700838" cy="268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671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Writing Data to a file</a:t>
            </a:r>
          </a:p>
        </p:txBody>
      </p:sp>
      <p:sp>
        <p:nvSpPr>
          <p:cNvPr id="3" name="Content Placeholder 2"/>
          <p:cNvSpPr>
            <a:spLocks noGrp="1"/>
          </p:cNvSpPr>
          <p:nvPr>
            <p:ph idx="1"/>
          </p:nvPr>
        </p:nvSpPr>
        <p:spPr/>
        <p:txBody>
          <a:bodyPr/>
          <a:lstStyle/>
          <a:p>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84338"/>
            <a:ext cx="7848600" cy="395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693945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688" y="-17060"/>
            <a:ext cx="5105400" cy="688200"/>
          </a:xfrm>
        </p:spPr>
        <p:txBody>
          <a:bodyPr>
            <a:normAutofit fontScale="90000"/>
          </a:bodyPr>
          <a:lstStyle/>
          <a:p>
            <a:r>
              <a:rPr lang="en-IN" dirty="0"/>
              <a:t>Writing a table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88" y="1316410"/>
            <a:ext cx="76962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
        <p:nvSpPr>
          <p:cNvPr id="3" name="TextBox 2"/>
          <p:cNvSpPr txBox="1"/>
          <p:nvPr/>
        </p:nvSpPr>
        <p:spPr>
          <a:xfrm>
            <a:off x="1336632" y="809109"/>
            <a:ext cx="6195512" cy="369332"/>
          </a:xfrm>
          <a:prstGeom prst="rect">
            <a:avLst/>
          </a:prstGeom>
          <a:noFill/>
        </p:spPr>
        <p:txBody>
          <a:bodyPr wrap="square" rtlCol="0">
            <a:spAutoFit/>
          </a:bodyPr>
          <a:lstStyle/>
          <a:p>
            <a:r>
              <a:rPr lang="en-US" b="1" dirty="0">
                <a:solidFill>
                  <a:schemeClr val="tx2">
                    <a:lumMod val="60000"/>
                    <a:lumOff val="40000"/>
                  </a:schemeClr>
                </a:solidFill>
              </a:rPr>
              <a:t>Example : The data in List is write into a file in table form</a:t>
            </a:r>
          </a:p>
        </p:txBody>
      </p:sp>
    </p:spTree>
    <p:extLst>
      <p:ext uri="{BB962C8B-B14F-4D97-AF65-F5344CB8AC3E}">
        <p14:creationId xmlns:p14="http://schemas.microsoft.com/office/powerpoint/2010/main" val="1662666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Summary</a:t>
            </a:r>
            <a:br>
              <a:rPr lang="en-IN" dirty="0"/>
            </a:br>
            <a:r>
              <a:rPr lang="en-IN" dirty="0"/>
              <a:t> Reading and Writing</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87491"/>
            <a:ext cx="803354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86628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br>
              <a:rPr lang="en-US" dirty="0"/>
            </a:br>
            <a:br>
              <a:rPr lang="en-US" dirty="0"/>
            </a:br>
            <a:r>
              <a:rPr lang="en-US" dirty="0"/>
              <a:t>Home Work</a:t>
            </a:r>
            <a:br>
              <a:rPr lang="en-US" dirty="0"/>
            </a:br>
            <a:br>
              <a:rPr lang="en-US" dirty="0"/>
            </a:br>
            <a:endParaRPr lang="en-IN" dirty="0"/>
          </a:p>
        </p:txBody>
      </p:sp>
      <p:sp>
        <p:nvSpPr>
          <p:cNvPr id="3" name="Content Placeholder 2"/>
          <p:cNvSpPr>
            <a:spLocks noGrp="1"/>
          </p:cNvSpPr>
          <p:nvPr>
            <p:ph idx="1"/>
          </p:nvPr>
        </p:nvSpPr>
        <p:spPr>
          <a:xfrm>
            <a:off x="457200" y="1600200"/>
            <a:ext cx="3352800" cy="4525963"/>
          </a:xfrm>
        </p:spPr>
        <p:txBody>
          <a:bodyPr>
            <a:normAutofit/>
          </a:bodyPr>
          <a:lstStyle/>
          <a:p>
            <a:pPr marL="0" indent="0">
              <a:buNone/>
            </a:pPr>
            <a:r>
              <a:rPr lang="en-IN" dirty="0"/>
              <a:t>C = A + B</a:t>
            </a:r>
          </a:p>
          <a:p>
            <a:pPr marL="0" indent="0">
              <a:buNone/>
            </a:pPr>
            <a:r>
              <a:rPr lang="en-IN" dirty="0"/>
              <a:t>A = 3</a:t>
            </a:r>
          </a:p>
          <a:p>
            <a:pPr marL="0" indent="0">
              <a:buNone/>
            </a:pPr>
            <a:r>
              <a:rPr lang="en-IN" dirty="0"/>
              <a:t>B = 2</a:t>
            </a:r>
          </a:p>
          <a:p>
            <a:pPr marL="0" indent="0">
              <a:buNone/>
            </a:pPr>
            <a:r>
              <a:rPr lang="en-IN" dirty="0"/>
              <a:t>print C</a:t>
            </a:r>
          </a:p>
        </p:txBody>
      </p:sp>
      <p:sp>
        <p:nvSpPr>
          <p:cNvPr id="6" name="Rectangle 5"/>
          <p:cNvSpPr/>
          <p:nvPr/>
        </p:nvSpPr>
        <p:spPr>
          <a:xfrm>
            <a:off x="3810000" y="1905000"/>
            <a:ext cx="5334000" cy="1077218"/>
          </a:xfrm>
          <a:prstGeom prst="rect">
            <a:avLst/>
          </a:prstGeom>
        </p:spPr>
        <p:txBody>
          <a:bodyPr wrap="square">
            <a:spAutoFit/>
          </a:bodyPr>
          <a:lstStyle/>
          <a:p>
            <a:r>
              <a:rPr lang="en-IN" sz="3200" dirty="0"/>
              <a:t>x=1 </a:t>
            </a:r>
          </a:p>
          <a:p>
            <a:r>
              <a:rPr lang="en-IN" sz="3200" dirty="0"/>
              <a:t>Print ‘sin(%g)=%g’ % (x, sin(x))</a:t>
            </a:r>
          </a:p>
        </p:txBody>
      </p:sp>
      <p:sp>
        <p:nvSpPr>
          <p:cNvPr id="4" name="Rectangle 3"/>
          <p:cNvSpPr/>
          <p:nvPr/>
        </p:nvSpPr>
        <p:spPr>
          <a:xfrm>
            <a:off x="533400" y="990600"/>
            <a:ext cx="8458200" cy="523220"/>
          </a:xfrm>
          <a:prstGeom prst="rect">
            <a:avLst/>
          </a:prstGeom>
        </p:spPr>
        <p:txBody>
          <a:bodyPr wrap="square">
            <a:spAutoFit/>
          </a:bodyPr>
          <a:lstStyle/>
          <a:p>
            <a:r>
              <a:rPr lang="en-US" sz="2800" dirty="0"/>
              <a:t>Find out why the following programs do not work</a:t>
            </a:r>
            <a:endParaRPr lang="en-IN" sz="2800"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46</a:t>
            </a:fld>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52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656"/>
            <a:ext cx="8229600" cy="1143000"/>
          </a:xfrm>
        </p:spPr>
        <p:txBody>
          <a:bodyPr>
            <a:normAutofit/>
          </a:bodyPr>
          <a:lstStyle/>
          <a:p>
            <a:r>
              <a:rPr lang="en-IN" sz="2800" dirty="0"/>
              <a:t>Home Work</a:t>
            </a:r>
            <a:br>
              <a:rPr lang="en-IN" sz="2800" dirty="0"/>
            </a:br>
            <a:r>
              <a:rPr lang="en-IN" sz="2800" dirty="0"/>
              <a:t>Find errors in the following statements</a:t>
            </a:r>
          </a:p>
        </p:txBody>
      </p:sp>
      <p:sp>
        <p:nvSpPr>
          <p:cNvPr id="3" name="Content Placeholder 2"/>
          <p:cNvSpPr>
            <a:spLocks noGrp="1"/>
          </p:cNvSpPr>
          <p:nvPr>
            <p:ph idx="1"/>
          </p:nvPr>
        </p:nvSpPr>
        <p:spPr>
          <a:xfrm>
            <a:off x="457200" y="948401"/>
            <a:ext cx="8229600" cy="4525963"/>
          </a:xfrm>
        </p:spPr>
        <p:txBody>
          <a:bodyPr>
            <a:noAutofit/>
          </a:bodyPr>
          <a:lstStyle/>
          <a:p>
            <a:r>
              <a:rPr lang="en-IN" sz="1600" dirty="0"/>
              <a:t>1a = 2</a:t>
            </a:r>
          </a:p>
          <a:p>
            <a:r>
              <a:rPr lang="en-IN" sz="1600" dirty="0"/>
              <a:t>a1 = b</a:t>
            </a:r>
          </a:p>
          <a:p>
            <a:r>
              <a:rPr lang="en-IN" sz="1600" dirty="0"/>
              <a:t>x = 2</a:t>
            </a:r>
          </a:p>
          <a:p>
            <a:r>
              <a:rPr lang="en-US" sz="1600" dirty="0"/>
              <a:t>y = X + 4 # is it 6?</a:t>
            </a:r>
          </a:p>
          <a:p>
            <a:r>
              <a:rPr lang="en-IN" sz="1600" dirty="0"/>
              <a:t>from Math import tan</a:t>
            </a:r>
          </a:p>
          <a:p>
            <a:r>
              <a:rPr lang="en-IN" sz="1600" dirty="0"/>
              <a:t>print tan(pi)</a:t>
            </a:r>
          </a:p>
          <a:p>
            <a:r>
              <a:rPr lang="en-IN" sz="1600" dirty="0"/>
              <a:t>pi = "3.14159’</a:t>
            </a:r>
          </a:p>
          <a:p>
            <a:r>
              <a:rPr lang="en-IN" sz="1600" dirty="0"/>
              <a:t>print tan(pi)</a:t>
            </a:r>
          </a:p>
          <a:p>
            <a:r>
              <a:rPr lang="en-IN" sz="1600" dirty="0"/>
              <a:t>c = 4**3**2**3</a:t>
            </a:r>
          </a:p>
          <a:p>
            <a:r>
              <a:rPr lang="en-IN" sz="1600" dirty="0"/>
              <a:t>_ = ((c-78564)/c + 32))</a:t>
            </a:r>
          </a:p>
          <a:p>
            <a:r>
              <a:rPr lang="en-IN" sz="1600" dirty="0"/>
              <a:t>discount = 12%</a:t>
            </a:r>
          </a:p>
          <a:p>
            <a:r>
              <a:rPr lang="en-IN" sz="1600" dirty="0"/>
              <a:t>AMOUNT = 120.-</a:t>
            </a:r>
          </a:p>
          <a:p>
            <a:r>
              <a:rPr lang="en-IN" sz="1600" dirty="0"/>
              <a:t>amount = 120$</a:t>
            </a:r>
          </a:p>
          <a:p>
            <a:r>
              <a:rPr lang="en-IN" sz="1600" dirty="0"/>
              <a:t>address = hpl@simula.no</a:t>
            </a:r>
          </a:p>
          <a:p>
            <a:r>
              <a:rPr lang="en-IN" sz="1600" dirty="0"/>
              <a:t>and = duck</a:t>
            </a:r>
          </a:p>
          <a:p>
            <a:r>
              <a:rPr lang="en-IN" sz="1600" dirty="0"/>
              <a:t>class = ’INF1100, gr 2"</a:t>
            </a:r>
          </a:p>
          <a:p>
            <a:r>
              <a:rPr lang="en-IN" sz="1600" dirty="0"/>
              <a:t>continue_ = x &gt; 0</a:t>
            </a:r>
          </a:p>
          <a:p>
            <a:r>
              <a:rPr lang="en-IN" sz="1600" dirty="0"/>
              <a:t>rev = fox = True</a:t>
            </a:r>
          </a:p>
          <a:p>
            <a:r>
              <a:rPr lang="en-IN" sz="1600" dirty="0"/>
              <a:t>Norwegian = [’a human language’]</a:t>
            </a:r>
          </a:p>
          <a:p>
            <a:r>
              <a:rPr lang="en-US" sz="1600" dirty="0"/>
              <a:t>true = fox is rev in Norwegian</a:t>
            </a:r>
            <a:endParaRPr lang="en-IN" sz="16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349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767" y="-5055"/>
            <a:ext cx="8229600" cy="792162"/>
          </a:xfrm>
        </p:spPr>
        <p:txBody>
          <a:bodyPr>
            <a:normAutofit/>
          </a:bodyPr>
          <a:lstStyle/>
          <a:p>
            <a:r>
              <a:rPr lang="en-IN" sz="3200" dirty="0"/>
              <a:t>Summary</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50" y="698132"/>
            <a:ext cx="7438500"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9" y="4298160"/>
            <a:ext cx="74385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3605074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a mixture of text and numbers</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64" y="1417637"/>
            <a:ext cx="7608071" cy="449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41179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IN" dirty="0"/>
              <a:t>Reference Text Book</a:t>
            </a:r>
          </a:p>
        </p:txBody>
      </p:sp>
      <p:sp>
        <p:nvSpPr>
          <p:cNvPr id="3" name="Content Placeholder 2"/>
          <p:cNvSpPr>
            <a:spLocks noGrp="1"/>
          </p:cNvSpPr>
          <p:nvPr>
            <p:ph idx="1"/>
          </p:nvPr>
        </p:nvSpPr>
        <p:spPr>
          <a:xfrm>
            <a:off x="457200" y="1066800"/>
            <a:ext cx="8229600" cy="5059363"/>
          </a:xfrm>
        </p:spPr>
        <p:txBody>
          <a:bodyPr/>
          <a:lstStyle/>
          <a:p>
            <a:r>
              <a:rPr lang="en-IN" dirty="0"/>
              <a:t>Hans </a:t>
            </a:r>
            <a:r>
              <a:rPr lang="en-IN" dirty="0" err="1"/>
              <a:t>Petter</a:t>
            </a:r>
            <a:r>
              <a:rPr lang="en-IN" dirty="0"/>
              <a:t> </a:t>
            </a:r>
            <a:r>
              <a:rPr lang="en-IN" dirty="0" err="1"/>
              <a:t>Langtangen</a:t>
            </a:r>
            <a:r>
              <a:rPr lang="en-IN" dirty="0"/>
              <a:t>, “</a:t>
            </a:r>
            <a:r>
              <a:rPr lang="en-IN" b="1" dirty="0"/>
              <a:t>A Primer on Scientific Programming with Python”</a:t>
            </a:r>
          </a:p>
          <a:p>
            <a:r>
              <a:rPr lang="en-IN" sz="1800" dirty="0">
                <a:hlinkClick r:id="rId2" action="ppaction://hlinkfile"/>
              </a:rPr>
              <a:t>http://hplgit.github.com/scipro-primer</a:t>
            </a:r>
            <a:r>
              <a:rPr lang="en-IN" sz="1800" dirty="0"/>
              <a:t>.</a:t>
            </a:r>
            <a:endParaRPr lang="en-IN" sz="1800" b="1" dirty="0"/>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837857747"/>
              </p:ext>
            </p:extLst>
          </p:nvPr>
        </p:nvGraphicFramePr>
        <p:xfrm>
          <a:off x="1066800" y="2514600"/>
          <a:ext cx="3810000" cy="39776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370840">
                <a:tc>
                  <a:txBody>
                    <a:bodyPr/>
                    <a:lstStyle/>
                    <a:p>
                      <a:pPr algn="ctr"/>
                      <a:r>
                        <a:rPr lang="en-IN" dirty="0"/>
                        <a:t>Session</a:t>
                      </a:r>
                    </a:p>
                  </a:txBody>
                  <a:tcPr/>
                </a:tc>
                <a:tc>
                  <a:txBody>
                    <a:bodyPr/>
                    <a:lstStyle/>
                    <a:p>
                      <a:pPr algn="ctr"/>
                      <a:r>
                        <a:rPr lang="en-IN" dirty="0"/>
                        <a:t>Topic</a:t>
                      </a:r>
                      <a:r>
                        <a:rPr lang="en-IN" baseline="0" dirty="0"/>
                        <a:t> index</a:t>
                      </a:r>
                      <a:endParaRPr lang="en-IN" dirty="0"/>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pPr algn="ctr"/>
                      <a:r>
                        <a:rPr lang="en-IN" dirty="0"/>
                        <a:t>1.1</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pPr algn="ctr"/>
                      <a:r>
                        <a:rPr lang="en-IN" dirty="0"/>
                        <a:t>1.3,1.4,1.5.2,1.6</a:t>
                      </a:r>
                    </a:p>
                  </a:txBody>
                  <a:tcPr/>
                </a:tc>
                <a:extLst>
                  <a:ext uri="{0D108BD9-81ED-4DB2-BD59-A6C34878D82A}">
                    <a16:rowId xmlns:a16="http://schemas.microsoft.com/office/drawing/2014/main" val="10002"/>
                  </a:ext>
                </a:extLst>
              </a:tr>
              <a:tr h="370840">
                <a:tc>
                  <a:txBody>
                    <a:bodyPr/>
                    <a:lstStyle/>
                    <a:p>
                      <a:pPr algn="ctr"/>
                      <a:r>
                        <a:rPr lang="en-IN" dirty="0"/>
                        <a:t>3,4 (Lab</a:t>
                      </a:r>
                      <a:r>
                        <a:rPr lang="en-IN" baseline="0" dirty="0"/>
                        <a:t> 1)</a:t>
                      </a:r>
                      <a:endParaRPr lang="en-IN" dirty="0"/>
                    </a:p>
                  </a:txBody>
                  <a:tcPr/>
                </a:tc>
                <a:tc>
                  <a:txBody>
                    <a:bodyPr/>
                    <a:lstStyle/>
                    <a:p>
                      <a:pPr algn="ctr"/>
                      <a:r>
                        <a:rPr lang="en-IN" dirty="0"/>
                        <a:t>Ex:1.10,1.11</a:t>
                      </a:r>
                    </a:p>
                  </a:txBody>
                  <a:tcPr/>
                </a:tc>
                <a:extLst>
                  <a:ext uri="{0D108BD9-81ED-4DB2-BD59-A6C34878D82A}">
                    <a16:rowId xmlns:a16="http://schemas.microsoft.com/office/drawing/2014/main" val="10003"/>
                  </a:ext>
                </a:extLst>
              </a:tr>
              <a:tr h="370840">
                <a:tc>
                  <a:txBody>
                    <a:bodyPr/>
                    <a:lstStyle/>
                    <a:p>
                      <a:pPr algn="ctr"/>
                      <a:r>
                        <a:rPr lang="en-IN" dirty="0"/>
                        <a:t>5</a:t>
                      </a:r>
                    </a:p>
                  </a:txBody>
                  <a:tcPr/>
                </a:tc>
                <a:tc>
                  <a:txBody>
                    <a:bodyPr/>
                    <a:lstStyle/>
                    <a:p>
                      <a:pPr algn="ctr"/>
                      <a:r>
                        <a:rPr lang="en-IN" dirty="0"/>
                        <a:t>4.1,4.2,4.5,4.6</a:t>
                      </a:r>
                    </a:p>
                  </a:txBody>
                  <a:tcPr/>
                </a:tc>
                <a:extLst>
                  <a:ext uri="{0D108BD9-81ED-4DB2-BD59-A6C34878D82A}">
                    <a16:rowId xmlns:a16="http://schemas.microsoft.com/office/drawing/2014/main" val="10004"/>
                  </a:ext>
                </a:extLst>
              </a:tr>
              <a:tr h="370840">
                <a:tc>
                  <a:txBody>
                    <a:bodyPr/>
                    <a:lstStyle/>
                    <a:p>
                      <a:pPr algn="ctr"/>
                      <a:r>
                        <a:rPr lang="en-IN" dirty="0"/>
                        <a:t>6</a:t>
                      </a:r>
                    </a:p>
                  </a:txBody>
                  <a:tcPr/>
                </a:tc>
                <a:tc>
                  <a:txBody>
                    <a:bodyPr/>
                    <a:lstStyle/>
                    <a:p>
                      <a:pPr algn="ctr"/>
                      <a:r>
                        <a:rPr lang="en-IN" dirty="0"/>
                        <a:t>4.9</a:t>
                      </a:r>
                    </a:p>
                  </a:txBody>
                  <a:tcPr/>
                </a:tc>
                <a:extLst>
                  <a:ext uri="{0D108BD9-81ED-4DB2-BD59-A6C34878D82A}">
                    <a16:rowId xmlns:a16="http://schemas.microsoft.com/office/drawing/2014/main" val="10005"/>
                  </a:ext>
                </a:extLst>
              </a:tr>
              <a:tr h="370840">
                <a:tc>
                  <a:txBody>
                    <a:bodyPr/>
                    <a:lstStyle/>
                    <a:p>
                      <a:pPr algn="ctr"/>
                      <a:r>
                        <a:rPr lang="en-IN" dirty="0"/>
                        <a:t>7,8(Lab 2)</a:t>
                      </a:r>
                    </a:p>
                  </a:txBody>
                  <a:tcPr/>
                </a:tc>
                <a:tc>
                  <a:txBody>
                    <a:bodyPr/>
                    <a:lstStyle/>
                    <a:p>
                      <a:pPr algn="ctr"/>
                      <a:r>
                        <a:rPr lang="en-IN" dirty="0"/>
                        <a:t>Ex:4.19</a:t>
                      </a:r>
                    </a:p>
                  </a:txBody>
                  <a:tcPr/>
                </a:tc>
                <a:extLst>
                  <a:ext uri="{0D108BD9-81ED-4DB2-BD59-A6C34878D82A}">
                    <a16:rowId xmlns:a16="http://schemas.microsoft.com/office/drawing/2014/main" val="10006"/>
                  </a:ext>
                </a:extLst>
              </a:tr>
              <a:tr h="370840">
                <a:tc>
                  <a:txBody>
                    <a:bodyPr/>
                    <a:lstStyle/>
                    <a:p>
                      <a:pPr algn="ctr"/>
                      <a:r>
                        <a:rPr lang="en-IN" dirty="0"/>
                        <a:t>9</a:t>
                      </a:r>
                    </a:p>
                  </a:txBody>
                  <a:tcPr/>
                </a:tc>
                <a:tc>
                  <a:txBody>
                    <a:bodyPr/>
                    <a:lstStyle/>
                    <a:p>
                      <a:pPr algn="ctr"/>
                      <a:r>
                        <a:rPr lang="en-IN" dirty="0"/>
                        <a:t>2.1,2.2,2.3.1</a:t>
                      </a:r>
                    </a:p>
                  </a:txBody>
                  <a:tcPr/>
                </a:tc>
                <a:extLst>
                  <a:ext uri="{0D108BD9-81ED-4DB2-BD59-A6C34878D82A}">
                    <a16:rowId xmlns:a16="http://schemas.microsoft.com/office/drawing/2014/main" val="10007"/>
                  </a:ext>
                </a:extLst>
              </a:tr>
              <a:tr h="370840">
                <a:tc>
                  <a:txBody>
                    <a:bodyPr/>
                    <a:lstStyle/>
                    <a:p>
                      <a:pPr algn="ctr"/>
                      <a:r>
                        <a:rPr lang="en-IN" dirty="0"/>
                        <a:t>10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2.3.3 to 2.3.7, 2.4, 2.5, 3.1, 3.1.14, 3.2.1</a:t>
                      </a:r>
                    </a:p>
                  </a:txBody>
                  <a:tcPr/>
                </a:tc>
                <a:extLst>
                  <a:ext uri="{0D108BD9-81ED-4DB2-BD59-A6C34878D82A}">
                    <a16:rowId xmlns:a16="http://schemas.microsoft.com/office/drawing/2014/main" val="10008"/>
                  </a:ext>
                </a:extLst>
              </a:tr>
              <a:tr h="370840">
                <a:tc>
                  <a:txBody>
                    <a:bodyPr/>
                    <a:lstStyle/>
                    <a:p>
                      <a:pPr algn="ctr"/>
                      <a:r>
                        <a:rPr lang="en-IN" dirty="0"/>
                        <a:t>11,12 (Lab 3)</a:t>
                      </a:r>
                    </a:p>
                  </a:txBody>
                  <a:tcPr/>
                </a:tc>
                <a:tc>
                  <a:txBody>
                    <a:bodyPr/>
                    <a:lstStyle/>
                    <a:p>
                      <a:pPr algn="ctr"/>
                      <a:r>
                        <a:rPr lang="en-IN" dirty="0"/>
                        <a:t>Ex:2.3, 2.7</a:t>
                      </a:r>
                    </a:p>
                  </a:txBody>
                  <a:tcPr/>
                </a:tc>
                <a:extLst>
                  <a:ext uri="{0D108BD9-81ED-4DB2-BD59-A6C34878D82A}">
                    <a16:rowId xmlns:a16="http://schemas.microsoft.com/office/drawing/2014/main" val="10009"/>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543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a mixture of text and numbers</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618" y="1524000"/>
            <a:ext cx="7191163" cy="390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069274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Complete Program</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6973829"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964865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29"/>
            <a:ext cx="8229600" cy="1143000"/>
          </a:xfrm>
        </p:spPr>
        <p:txBody>
          <a:bodyPr/>
          <a:lstStyle/>
          <a:p>
            <a:r>
              <a:rPr lang="en-IN" dirty="0"/>
              <a:t>Making Own Modules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452" y="1190152"/>
            <a:ext cx="661007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497142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Making Own Modules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71613"/>
            <a:ext cx="6885045"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4290248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61" y="520835"/>
            <a:ext cx="7391400" cy="289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42" y="3405635"/>
            <a:ext cx="7223078"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57977"/>
            <a:ext cx="1223962" cy="698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1371847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273239"/>
                </a:solidFill>
                <a:latin typeface="sofia-pro"/>
              </a:rPr>
              <a:t>__name__ (A Special variable) in Python</a:t>
            </a:r>
            <a:br>
              <a:rPr lang="en-US" sz="2800" b="1" dirty="0">
                <a:solidFill>
                  <a:srgbClr val="273239"/>
                </a:solidFill>
                <a:latin typeface="sofia-pro"/>
              </a:rPr>
            </a:br>
            <a:endParaRPr lang="en-US" sz="28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
        <p:nvSpPr>
          <p:cNvPr id="6" name="Rectangle 5"/>
          <p:cNvSpPr/>
          <p:nvPr/>
        </p:nvSpPr>
        <p:spPr>
          <a:xfrm>
            <a:off x="228600" y="990600"/>
            <a:ext cx="8686800" cy="5355312"/>
          </a:xfrm>
          <a:prstGeom prst="rect">
            <a:avLst/>
          </a:prstGeom>
        </p:spPr>
        <p:txBody>
          <a:bodyPr wrap="square">
            <a:spAutoFit/>
          </a:bodyPr>
          <a:lstStyle/>
          <a:p>
            <a:pPr fontAlgn="base"/>
            <a:endParaRPr lang="en-US" dirty="0">
              <a:solidFill>
                <a:srgbClr val="273239"/>
              </a:solidFill>
              <a:latin typeface="var(--font-din)"/>
            </a:endParaRPr>
          </a:p>
          <a:p>
            <a:pPr fontAlgn="base"/>
            <a:r>
              <a:rPr lang="en-US" b="1" dirty="0">
                <a:solidFill>
                  <a:srgbClr val="273239"/>
                </a:solidFill>
                <a:latin typeface="var(--font-din)"/>
              </a:rPr>
              <a:t>__name__ is a built-in variable which evaluates to the name of the current module.</a:t>
            </a:r>
            <a:r>
              <a:rPr lang="en-US" dirty="0">
                <a:solidFill>
                  <a:srgbClr val="273239"/>
                </a:solidFill>
                <a:latin typeface="var(--font-din)"/>
              </a:rPr>
              <a:t> Thus it can be used to check whether the current script is being run on its own or being imported somewhere else by combining it with if statement, as shown below.</a:t>
            </a:r>
          </a:p>
          <a:p>
            <a:pPr fontAlgn="base"/>
            <a:endParaRPr lang="en-US" b="0" i="0" dirty="0">
              <a:solidFill>
                <a:srgbClr val="273239"/>
              </a:solidFill>
              <a:effectLst/>
              <a:latin typeface="var(--font-din)"/>
            </a:endParaRPr>
          </a:p>
          <a:p>
            <a:pPr fontAlgn="base"/>
            <a:r>
              <a:rPr lang="en-US" dirty="0"/>
              <a:t>by importing, the __name__ variable is set as the name of the python script, i.e. File1. Thus, it can be said that </a:t>
            </a:r>
            <a:r>
              <a:rPr lang="en-US" b="1" dirty="0"/>
              <a:t>if __name__ == “__main__” is the part of the program that runs when the script is run</a:t>
            </a:r>
          </a:p>
          <a:p>
            <a:pPr fontAlgn="base"/>
            <a:endParaRPr lang="en-US" b="1" dirty="0"/>
          </a:p>
          <a:p>
            <a:pPr fontAlgn="base"/>
            <a:r>
              <a:rPr lang="en-US" b="1" dirty="0">
                <a:solidFill>
                  <a:srgbClr val="0070C0"/>
                </a:solidFill>
              </a:rPr>
              <a:t>File  name as area.py</a:t>
            </a:r>
          </a:p>
          <a:p>
            <a:pPr fontAlgn="base"/>
            <a:r>
              <a:rPr lang="en-US" dirty="0" err="1">
                <a:solidFill>
                  <a:srgbClr val="273239"/>
                </a:solidFill>
                <a:latin typeface="var(--font-din)"/>
              </a:rPr>
              <a:t>def</a:t>
            </a:r>
            <a:r>
              <a:rPr lang="en-US" dirty="0">
                <a:solidFill>
                  <a:srgbClr val="273239"/>
                </a:solidFill>
                <a:latin typeface="var(--font-din)"/>
              </a:rPr>
              <a:t> </a:t>
            </a:r>
            <a:r>
              <a:rPr lang="en-US" dirty="0" err="1">
                <a:solidFill>
                  <a:srgbClr val="273239"/>
                </a:solidFill>
                <a:latin typeface="var(--font-din)"/>
              </a:rPr>
              <a:t>calculate_area</a:t>
            </a:r>
            <a:r>
              <a:rPr lang="en-US" dirty="0">
                <a:solidFill>
                  <a:srgbClr val="273239"/>
                </a:solidFill>
                <a:latin typeface="var(--font-din)"/>
              </a:rPr>
              <a:t>(</a:t>
            </a:r>
            <a:r>
              <a:rPr lang="en-US" dirty="0" err="1">
                <a:solidFill>
                  <a:srgbClr val="273239"/>
                </a:solidFill>
                <a:latin typeface="var(--font-din)"/>
              </a:rPr>
              <a:t>base,hight</a:t>
            </a:r>
            <a:r>
              <a:rPr lang="en-US" dirty="0">
                <a:solidFill>
                  <a:srgbClr val="273239"/>
                </a:solidFill>
                <a:latin typeface="var(--font-din)"/>
              </a:rPr>
              <a:t>):</a:t>
            </a:r>
          </a:p>
          <a:p>
            <a:pPr fontAlgn="base"/>
            <a:r>
              <a:rPr lang="en-US" dirty="0">
                <a:solidFill>
                  <a:srgbClr val="273239"/>
                </a:solidFill>
                <a:latin typeface="var(--font-din)"/>
              </a:rPr>
              <a:t>    print("__</a:t>
            </a:r>
            <a:r>
              <a:rPr lang="en-US" dirty="0" err="1">
                <a:solidFill>
                  <a:srgbClr val="273239"/>
                </a:solidFill>
                <a:latin typeface="var(--font-din)"/>
              </a:rPr>
              <a:t>name__",__name</a:t>
            </a:r>
            <a:r>
              <a:rPr lang="en-US" dirty="0">
                <a:solidFill>
                  <a:srgbClr val="273239"/>
                </a:solidFill>
                <a:latin typeface="var(--font-din)"/>
              </a:rPr>
              <a:t>__)</a:t>
            </a:r>
          </a:p>
          <a:p>
            <a:pPr fontAlgn="base"/>
            <a:r>
              <a:rPr lang="en-US" dirty="0">
                <a:solidFill>
                  <a:srgbClr val="273239"/>
                </a:solidFill>
                <a:latin typeface="var(--font-din)"/>
              </a:rPr>
              <a:t>    return 1/2*base*</a:t>
            </a:r>
            <a:r>
              <a:rPr lang="en-US" dirty="0" err="1">
                <a:solidFill>
                  <a:srgbClr val="273239"/>
                </a:solidFill>
                <a:latin typeface="var(--font-din)"/>
              </a:rPr>
              <a:t>hight</a:t>
            </a:r>
            <a:endParaRPr lang="en-US" dirty="0">
              <a:solidFill>
                <a:srgbClr val="273239"/>
              </a:solidFill>
              <a:latin typeface="var(--font-din)"/>
            </a:endParaRPr>
          </a:p>
          <a:p>
            <a:pPr fontAlgn="base"/>
            <a:endParaRPr lang="en-US" dirty="0">
              <a:solidFill>
                <a:srgbClr val="273239"/>
              </a:solidFill>
              <a:latin typeface="var(--font-din)"/>
            </a:endParaRPr>
          </a:p>
          <a:p>
            <a:pPr fontAlgn="base"/>
            <a:r>
              <a:rPr lang="en-US" dirty="0">
                <a:solidFill>
                  <a:srgbClr val="273239"/>
                </a:solidFill>
                <a:latin typeface="var(--font-din)"/>
              </a:rPr>
              <a:t>if __name__=="__main__":</a:t>
            </a:r>
          </a:p>
          <a:p>
            <a:pPr fontAlgn="base"/>
            <a:r>
              <a:rPr lang="en-US" dirty="0">
                <a:solidFill>
                  <a:srgbClr val="273239"/>
                </a:solidFill>
                <a:latin typeface="var(--font-din)"/>
              </a:rPr>
              <a:t>    print("</a:t>
            </a:r>
            <a:r>
              <a:rPr lang="en-US" dirty="0" err="1">
                <a:solidFill>
                  <a:srgbClr val="273239"/>
                </a:solidFill>
                <a:latin typeface="var(--font-din)"/>
              </a:rPr>
              <a:t>i</a:t>
            </a:r>
            <a:r>
              <a:rPr lang="en-US" dirty="0">
                <a:solidFill>
                  <a:srgbClr val="273239"/>
                </a:solidFill>
                <a:latin typeface="var(--font-din)"/>
              </a:rPr>
              <a:t> am in area.py")</a:t>
            </a:r>
          </a:p>
          <a:p>
            <a:pPr fontAlgn="base"/>
            <a:r>
              <a:rPr lang="en-US" dirty="0">
                <a:solidFill>
                  <a:srgbClr val="273239"/>
                </a:solidFill>
                <a:latin typeface="var(--font-din)"/>
              </a:rPr>
              <a:t>    a=</a:t>
            </a:r>
            <a:r>
              <a:rPr lang="en-US" dirty="0" err="1">
                <a:solidFill>
                  <a:srgbClr val="273239"/>
                </a:solidFill>
                <a:latin typeface="var(--font-din)"/>
              </a:rPr>
              <a:t>calculate_area</a:t>
            </a:r>
            <a:r>
              <a:rPr lang="en-US" dirty="0">
                <a:solidFill>
                  <a:srgbClr val="273239"/>
                </a:solidFill>
                <a:latin typeface="var(--font-din)"/>
              </a:rPr>
              <a:t>(10,20)</a:t>
            </a:r>
          </a:p>
          <a:p>
            <a:pPr fontAlgn="base"/>
            <a:r>
              <a:rPr lang="en-US" dirty="0">
                <a:solidFill>
                  <a:srgbClr val="273239"/>
                </a:solidFill>
                <a:latin typeface="var(--font-din)"/>
              </a:rPr>
              <a:t>    print("area=",a)</a:t>
            </a:r>
            <a:endParaRPr lang="en-US" b="0" i="0" dirty="0">
              <a:solidFill>
                <a:srgbClr val="273239"/>
              </a:solidFill>
              <a:effectLst/>
              <a:latin typeface="var(--font-din)"/>
            </a:endParaRPr>
          </a:p>
        </p:txBody>
      </p:sp>
      <p:sp>
        <p:nvSpPr>
          <p:cNvPr id="7" name="Rectangle 6"/>
          <p:cNvSpPr/>
          <p:nvPr/>
        </p:nvSpPr>
        <p:spPr>
          <a:xfrm>
            <a:off x="4578824" y="3733800"/>
            <a:ext cx="4572000" cy="923330"/>
          </a:xfrm>
          <a:prstGeom prst="rect">
            <a:avLst/>
          </a:prstGeom>
        </p:spPr>
        <p:txBody>
          <a:bodyPr>
            <a:spAutoFit/>
          </a:bodyPr>
          <a:lstStyle/>
          <a:p>
            <a:r>
              <a:rPr lang="en-US" dirty="0"/>
              <a:t>import area</a:t>
            </a:r>
          </a:p>
          <a:p>
            <a:r>
              <a:rPr lang="en-US" dirty="0"/>
              <a:t>print("</a:t>
            </a:r>
            <a:r>
              <a:rPr lang="en-US" dirty="0" err="1"/>
              <a:t>i</a:t>
            </a:r>
            <a:r>
              <a:rPr lang="en-US" dirty="0"/>
              <a:t> am in caller module")</a:t>
            </a:r>
          </a:p>
          <a:p>
            <a:r>
              <a:rPr lang="en-US" dirty="0"/>
              <a:t>print(</a:t>
            </a:r>
            <a:r>
              <a:rPr lang="en-US" dirty="0" err="1"/>
              <a:t>area.calculate_area</a:t>
            </a:r>
            <a:r>
              <a:rPr lang="en-US" dirty="0"/>
              <a:t>(3,10))</a:t>
            </a:r>
          </a:p>
        </p:txBody>
      </p:sp>
      <p:sp>
        <p:nvSpPr>
          <p:cNvPr id="8" name="Rectangle 7"/>
          <p:cNvSpPr/>
          <p:nvPr/>
        </p:nvSpPr>
        <p:spPr>
          <a:xfrm>
            <a:off x="2286000" y="6138544"/>
            <a:ext cx="4120872" cy="369332"/>
          </a:xfrm>
          <a:prstGeom prst="rect">
            <a:avLst/>
          </a:prstGeom>
        </p:spPr>
        <p:txBody>
          <a:bodyPr wrap="none">
            <a:spAutoFit/>
          </a:bodyPr>
          <a:lstStyle/>
          <a:p>
            <a:r>
              <a:rPr lang="en-US" b="1" dirty="0">
                <a:solidFill>
                  <a:srgbClr val="FF0000"/>
                </a:solidFill>
              </a:rPr>
              <a:t>Note:  run the code and check the output</a:t>
            </a:r>
          </a:p>
        </p:txBody>
      </p:sp>
    </p:spTree>
    <p:extLst>
      <p:ext uri="{BB962C8B-B14F-4D97-AF65-F5344CB8AC3E}">
        <p14:creationId xmlns:p14="http://schemas.microsoft.com/office/powerpoint/2010/main" val="926146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test block in a module</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723063"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434474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 block in functions</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584614"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203643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26" y="418234"/>
            <a:ext cx="8229600" cy="1143000"/>
          </a:xfrm>
        </p:spPr>
        <p:txBody>
          <a:bodyPr/>
          <a:lstStyle/>
          <a:p>
            <a:r>
              <a:rPr lang="en-IN" dirty="0"/>
              <a:t>How Python can find new module</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35270"/>
            <a:ext cx="6828862" cy="432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4041247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7638"/>
            <a:ext cx="6612082"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19979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Required software</a:t>
            </a:r>
          </a:p>
        </p:txBody>
      </p:sp>
      <p:sp>
        <p:nvSpPr>
          <p:cNvPr id="3" name="Content Placeholder 2"/>
          <p:cNvSpPr>
            <a:spLocks noGrp="1"/>
          </p:cNvSpPr>
          <p:nvPr>
            <p:ph idx="1"/>
          </p:nvPr>
        </p:nvSpPr>
        <p:spPr/>
        <p:txBody>
          <a:bodyPr>
            <a:normAutofit fontScale="92500" lnSpcReduction="10000"/>
          </a:bodyPr>
          <a:lstStyle/>
          <a:p>
            <a:r>
              <a:rPr lang="en-IN" dirty="0">
                <a:solidFill>
                  <a:srgbClr val="FF0000"/>
                </a:solidFill>
              </a:rPr>
              <a:t>Python Version 2.7 and above: </a:t>
            </a:r>
            <a:r>
              <a:rPr lang="en-IN" i="1" dirty="0">
                <a:solidFill>
                  <a:srgbClr val="FF0000"/>
                </a:solidFill>
                <a:hlinkClick r:id="rId2"/>
              </a:rPr>
              <a:t>http://python.org</a:t>
            </a:r>
            <a:endParaRPr lang="en-IN" i="1" dirty="0">
              <a:solidFill>
                <a:srgbClr val="FF0000"/>
              </a:solidFill>
            </a:endParaRPr>
          </a:p>
          <a:p>
            <a:pPr lvl="1"/>
            <a:r>
              <a:rPr lang="en-IN" i="1" dirty="0">
                <a:solidFill>
                  <a:srgbClr val="FF0000"/>
                </a:solidFill>
              </a:rPr>
              <a:t>Install Anaconda Navigator and Launch </a:t>
            </a:r>
            <a:r>
              <a:rPr lang="en-IN" i="1" dirty="0" err="1">
                <a:solidFill>
                  <a:srgbClr val="FF0000"/>
                </a:solidFill>
              </a:rPr>
              <a:t>Jupyter</a:t>
            </a:r>
            <a:r>
              <a:rPr lang="en-IN" i="1" dirty="0">
                <a:solidFill>
                  <a:srgbClr val="FF0000"/>
                </a:solidFill>
              </a:rPr>
              <a:t> notebook</a:t>
            </a:r>
          </a:p>
          <a:p>
            <a:r>
              <a:rPr lang="en-IN" dirty="0"/>
              <a:t>Numerical Python (</a:t>
            </a:r>
            <a:r>
              <a:rPr lang="en-IN" dirty="0" err="1"/>
              <a:t>NumPy</a:t>
            </a:r>
            <a:r>
              <a:rPr lang="en-IN" dirty="0"/>
              <a:t>): </a:t>
            </a:r>
            <a:r>
              <a:rPr lang="en-IN" i="1" dirty="0"/>
              <a:t>http://numpy.org</a:t>
            </a:r>
          </a:p>
          <a:p>
            <a:r>
              <a:rPr lang="en-IN" dirty="0" err="1"/>
              <a:t>Matplotlib</a:t>
            </a:r>
            <a:r>
              <a:rPr lang="en-IN" dirty="0"/>
              <a:t> for plotting: </a:t>
            </a:r>
            <a:r>
              <a:rPr lang="en-IN" i="1" dirty="0"/>
              <a:t>http://matplotlib.org</a:t>
            </a:r>
          </a:p>
          <a:p>
            <a:r>
              <a:rPr lang="en-IN" dirty="0" err="1"/>
              <a:t>Ipython</a:t>
            </a:r>
            <a:r>
              <a:rPr lang="en-IN" dirty="0"/>
              <a:t> for </a:t>
            </a:r>
            <a:r>
              <a:rPr lang="en-IN" i="1" dirty="0"/>
              <a:t>interactive computing: </a:t>
            </a:r>
            <a:r>
              <a:rPr lang="en-IN" dirty="0"/>
              <a:t>http://ipython.org</a:t>
            </a:r>
          </a:p>
          <a:p>
            <a:r>
              <a:rPr lang="en-IN" dirty="0" err="1"/>
              <a:t>Scitools</a:t>
            </a:r>
            <a:r>
              <a:rPr lang="en-IN" dirty="0"/>
              <a:t> for </a:t>
            </a:r>
            <a:r>
              <a:rPr lang="en-IN" dirty="0" err="1"/>
              <a:t>addons</a:t>
            </a:r>
            <a:r>
              <a:rPr lang="en-IN" dirty="0"/>
              <a:t> to </a:t>
            </a:r>
            <a:r>
              <a:rPr lang="en-IN" dirty="0" err="1"/>
              <a:t>NumPy</a:t>
            </a:r>
            <a:r>
              <a:rPr lang="en-IN" dirty="0"/>
              <a:t>: </a:t>
            </a:r>
            <a:r>
              <a:rPr lang="en-IN" i="1" dirty="0"/>
              <a:t>http://code.google.com/s</a:t>
            </a:r>
            <a:r>
              <a:rPr lang="en-IN" dirty="0"/>
              <a:t>citools</a:t>
            </a:r>
          </a:p>
          <a:p>
            <a:endParaRPr lang="en-IN" dirty="0"/>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721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61830"/>
            <a:ext cx="8229600" cy="1143000"/>
          </a:xfrm>
        </p:spPr>
        <p:txBody>
          <a:bodyPr/>
          <a:lstStyle/>
          <a:p>
            <a:r>
              <a:rPr lang="en-IN" dirty="0"/>
              <a:t>Loops</a:t>
            </a:r>
          </a:p>
        </p:txBody>
      </p:sp>
      <p:sp>
        <p:nvSpPr>
          <p:cNvPr id="3" name="Content Placeholder 2"/>
          <p:cNvSpPr>
            <a:spLocks noGrp="1"/>
          </p:cNvSpPr>
          <p:nvPr>
            <p:ph idx="1"/>
          </p:nvPr>
        </p:nvSpPr>
        <p:spPr>
          <a:xfrm>
            <a:off x="838200" y="1905000"/>
            <a:ext cx="7467600" cy="2394115"/>
          </a:xfrm>
        </p:spPr>
        <p:txBody>
          <a:bodyPr>
            <a:normAutofit/>
          </a:bodyPr>
          <a:lstStyle/>
          <a:p>
            <a:r>
              <a:rPr lang="en-US" dirty="0"/>
              <a:t>Repetitive tasks in a program can be automated by loops</a:t>
            </a:r>
          </a:p>
          <a:p>
            <a:pPr marL="0" indent="0">
              <a:buNone/>
            </a:pPr>
            <a:endParaRPr lang="en-US" dirty="0"/>
          </a:p>
          <a:p>
            <a:r>
              <a:rPr lang="en-US" dirty="0"/>
              <a:t>While and for loops available in python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926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919" y="68850"/>
            <a:ext cx="5181600" cy="519112"/>
          </a:xfrm>
        </p:spPr>
        <p:txBody>
          <a:bodyPr>
            <a:normAutofit fontScale="90000"/>
          </a:bodyPr>
          <a:lstStyle/>
          <a:p>
            <a:r>
              <a:rPr lang="en-IN" dirty="0"/>
              <a:t>While Loop</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310" y="1002499"/>
            <a:ext cx="7494104" cy="298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22" y="4064387"/>
            <a:ext cx="7494104"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2443587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7938"/>
            <a:ext cx="4686300" cy="552013"/>
          </a:xfrm>
        </p:spPr>
        <p:txBody>
          <a:bodyPr>
            <a:normAutofit fontScale="90000"/>
          </a:bodyPr>
          <a:lstStyle/>
          <a:p>
            <a:r>
              <a:rPr lang="en-IN" dirty="0"/>
              <a:t>for Loop</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04028"/>
            <a:ext cx="6096000" cy="255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
        <p:nvSpPr>
          <p:cNvPr id="5" name="Rectangle 4"/>
          <p:cNvSpPr/>
          <p:nvPr/>
        </p:nvSpPr>
        <p:spPr>
          <a:xfrm>
            <a:off x="454819" y="852419"/>
            <a:ext cx="8001000" cy="2862322"/>
          </a:xfrm>
          <a:prstGeom prst="rect">
            <a:avLst/>
          </a:prstGeom>
        </p:spPr>
        <p:txBody>
          <a:bodyPr wrap="square">
            <a:spAutoFit/>
          </a:bodyPr>
          <a:lstStyle/>
          <a:p>
            <a:r>
              <a:rPr lang="en-US" dirty="0">
                <a:solidFill>
                  <a:srgbClr val="000000"/>
                </a:solidFill>
                <a:latin typeface="Verdana" panose="020B0604030504040204" pitchFamily="34" charset="0"/>
              </a:rPr>
              <a:t>A </a:t>
            </a:r>
            <a:r>
              <a:rPr lang="en-US" dirty="0">
                <a:solidFill>
                  <a:srgbClr val="DC143C"/>
                </a:solidFill>
                <a:latin typeface="Consolas" panose="020B0609020204030204" pitchFamily="49" charset="0"/>
              </a:rPr>
              <a:t>for</a:t>
            </a:r>
            <a:r>
              <a:rPr lang="en-US" dirty="0">
                <a:solidFill>
                  <a:srgbClr val="000000"/>
                </a:solidFill>
                <a:latin typeface="Verdana" panose="020B0604030504040204" pitchFamily="34" charset="0"/>
              </a:rPr>
              <a:t> loop is used for iterating over a sequence (that is either a list, a tuple, a dictionary, a set, or a string).</a:t>
            </a:r>
          </a:p>
          <a:p>
            <a:endParaRPr lang="en-US" dirty="0">
              <a:solidFill>
                <a:srgbClr val="000000"/>
              </a:solidFill>
              <a:latin typeface="Verdana" panose="020B0604030504040204" pitchFamily="34" charset="0"/>
            </a:endParaRPr>
          </a:p>
          <a:p>
            <a:pPr marL="285750" indent="-285750">
              <a:buFont typeface="Arial" panose="020B0604020202020204" pitchFamily="34" charset="0"/>
              <a:buChar char="•"/>
            </a:pPr>
            <a:r>
              <a:rPr lang="en-US" dirty="0"/>
              <a:t>Even strings are </a:t>
            </a:r>
            <a:r>
              <a:rPr lang="en-US" dirty="0" err="1"/>
              <a:t>iterable</a:t>
            </a:r>
            <a:r>
              <a:rPr lang="en-US" dirty="0"/>
              <a:t> objects, they contain a sequence of characters:</a:t>
            </a:r>
          </a:p>
          <a:p>
            <a:pPr marL="285750" indent="-285750">
              <a:buFont typeface="Arial" panose="020B0604020202020204" pitchFamily="34" charset="0"/>
              <a:buChar char="•"/>
            </a:pPr>
            <a:r>
              <a:rPr lang="en-US" dirty="0"/>
              <a:t>The range() Function To loop through a set of code a specified number of times,</a:t>
            </a:r>
          </a:p>
          <a:p>
            <a:pPr marL="285750" indent="-285750">
              <a:buFont typeface="Arial" panose="020B0604020202020204" pitchFamily="34" charset="0"/>
              <a:buChar char="•"/>
            </a:pPr>
            <a:r>
              <a:rPr lang="en-US" dirty="0"/>
              <a:t>The range() function returns a sequence of numbers, starting from 0 by default, and increments by 1 (by default), and ends at a specified number.</a:t>
            </a:r>
          </a:p>
          <a:p>
            <a:r>
              <a:rPr lang="en-US" dirty="0"/>
              <a:t>Example</a:t>
            </a:r>
          </a:p>
          <a:p>
            <a:r>
              <a:rPr lang="en-US" dirty="0"/>
              <a:t>for x in "banana":</a:t>
            </a:r>
          </a:p>
          <a:p>
            <a:r>
              <a:rPr lang="en-US" dirty="0"/>
              <a:t>  print(x)</a:t>
            </a:r>
          </a:p>
        </p:txBody>
      </p:sp>
    </p:spTree>
    <p:extLst>
      <p:ext uri="{BB962C8B-B14F-4D97-AF65-F5344CB8AC3E}">
        <p14:creationId xmlns:p14="http://schemas.microsoft.com/office/powerpoint/2010/main" val="788828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Making a table with </a:t>
            </a:r>
            <a:r>
              <a:rPr lang="en-IN" i="1" dirty="0"/>
              <a:t>for loop</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258050" cy="463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795439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Mathematical sum using loops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295400"/>
            <a:ext cx="69056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4543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Boolean expression – T or F</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515389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5" y="2429322"/>
            <a:ext cx="5292075" cy="412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3871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 form of </a:t>
            </a:r>
            <a:r>
              <a:rPr lang="en-IN" i="1" dirty="0"/>
              <a:t>if</a:t>
            </a:r>
            <a:r>
              <a:rPr lang="en-IN" dirty="0"/>
              <a:t> tests</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23579"/>
            <a:ext cx="7200152"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569637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on multiple branching</a:t>
            </a:r>
          </a:p>
        </p:txBody>
      </p:sp>
      <p:sp>
        <p:nvSpPr>
          <p:cNvPr id="3" name="Content Placeholder 2"/>
          <p:cNvSpPr>
            <a:spLocks noGrp="1"/>
          </p:cNvSpPr>
          <p:nvPr>
            <p:ph idx="1"/>
          </p:nvPr>
        </p:nvSpPr>
        <p:spPr>
          <a:xfrm>
            <a:off x="5715000" y="1600201"/>
            <a:ext cx="2971800" cy="457199"/>
          </a:xfrm>
        </p:spPr>
        <p:txBody>
          <a:bodyPr>
            <a:normAutofit fontScale="92500" lnSpcReduction="10000"/>
          </a:bodyPr>
          <a:lstStyle/>
          <a:p>
            <a:r>
              <a:rPr lang="en-IN" sz="2800" b="1" dirty="0"/>
              <a:t>In line </a:t>
            </a:r>
            <a:r>
              <a:rPr lang="en-IN" sz="2800" b="1" i="1" dirty="0"/>
              <a:t>if </a:t>
            </a:r>
            <a:r>
              <a:rPr lang="en-IN" sz="2800" b="1" dirty="0"/>
              <a:t>tests</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54102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055" y="2133600"/>
            <a:ext cx="34290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3264376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Lists</a:t>
            </a:r>
          </a:p>
        </p:txBody>
      </p:sp>
      <p:sp>
        <p:nvSpPr>
          <p:cNvPr id="3" name="Content Placeholder 2"/>
          <p:cNvSpPr>
            <a:spLocks noGrp="1"/>
          </p:cNvSpPr>
          <p:nvPr>
            <p:ph idx="1"/>
          </p:nvPr>
        </p:nvSpPr>
        <p:spPr>
          <a:xfrm>
            <a:off x="346364" y="1371600"/>
            <a:ext cx="8229600" cy="457200"/>
          </a:xfrm>
        </p:spPr>
        <p:txBody>
          <a:bodyPr>
            <a:normAutofit fontScale="77500" lnSpcReduction="20000"/>
          </a:bodyPr>
          <a:lstStyle/>
          <a:p>
            <a:r>
              <a:rPr lang="en-US" dirty="0"/>
              <a:t>Lists are objects for storing a sequence of things (objects)</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45" y="2105334"/>
            <a:ext cx="7386638"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366669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4114800" cy="868362"/>
          </a:xfrm>
        </p:spPr>
        <p:txBody>
          <a:bodyPr/>
          <a:lstStyle/>
          <a:p>
            <a:r>
              <a:rPr lang="en-US" dirty="0"/>
              <a:t>List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Rectangle 5"/>
          <p:cNvSpPr/>
          <p:nvPr/>
        </p:nvSpPr>
        <p:spPr>
          <a:xfrm>
            <a:off x="381000" y="671691"/>
            <a:ext cx="8763000" cy="6186309"/>
          </a:xfrm>
          <a:prstGeom prst="rect">
            <a:avLst/>
          </a:prstGeom>
        </p:spPr>
        <p:txBody>
          <a:bodyPr wrap="square">
            <a:spAutoFit/>
          </a:bodyPr>
          <a:lstStyle/>
          <a:p>
            <a:r>
              <a:rPr lang="en-US" dirty="0">
                <a:solidFill>
                  <a:srgbClr val="000000"/>
                </a:solidFill>
                <a:latin typeface="Verdana" panose="020B0604030504040204" pitchFamily="34" charset="0"/>
              </a:rPr>
              <a:t>Lists are used to store multiple values  in a single variable.</a:t>
            </a:r>
          </a:p>
          <a:p>
            <a:endParaRPr lang="en-US" dirty="0">
              <a:solidFill>
                <a:srgbClr val="000000"/>
              </a:solidFill>
              <a:latin typeface="Verdana" panose="020B0604030504040204" pitchFamily="34" charset="0"/>
            </a:endParaRPr>
          </a:p>
          <a:p>
            <a:r>
              <a:rPr lang="en-US" dirty="0">
                <a:solidFill>
                  <a:srgbClr val="000000"/>
                </a:solidFill>
                <a:latin typeface="Verdana" panose="020B0604030504040204" pitchFamily="34" charset="0"/>
              </a:rPr>
              <a:t>Lists are one of 4 built-in data types in Python used to store collections of data, the other 3 are </a:t>
            </a:r>
            <a:r>
              <a:rPr lang="en-US" dirty="0">
                <a:solidFill>
                  <a:srgbClr val="000000"/>
                </a:solidFill>
                <a:latin typeface="Verdana" panose="020B0604030504040204" pitchFamily="34" charset="0"/>
                <a:hlinkClick r:id="rId3"/>
              </a:rPr>
              <a:t>Tuple</a:t>
            </a:r>
            <a:r>
              <a:rPr lang="en-US" dirty="0">
                <a:solidFill>
                  <a:srgbClr val="000000"/>
                </a:solidFill>
                <a:latin typeface="Verdana" panose="020B0604030504040204" pitchFamily="34" charset="0"/>
              </a:rPr>
              <a:t>, </a:t>
            </a:r>
            <a:r>
              <a:rPr lang="en-US" dirty="0">
                <a:solidFill>
                  <a:srgbClr val="000000"/>
                </a:solidFill>
                <a:latin typeface="Verdana" panose="020B0604030504040204" pitchFamily="34" charset="0"/>
                <a:hlinkClick r:id="rId4"/>
              </a:rPr>
              <a:t>Set</a:t>
            </a:r>
            <a:r>
              <a:rPr lang="en-US" dirty="0">
                <a:solidFill>
                  <a:srgbClr val="000000"/>
                </a:solidFill>
                <a:latin typeface="Verdana" panose="020B0604030504040204" pitchFamily="34" charset="0"/>
              </a:rPr>
              <a:t>, and </a:t>
            </a:r>
            <a:r>
              <a:rPr lang="en-US" dirty="0">
                <a:solidFill>
                  <a:srgbClr val="000000"/>
                </a:solidFill>
                <a:latin typeface="Verdana" panose="020B0604030504040204" pitchFamily="34" charset="0"/>
                <a:hlinkClick r:id="rId5"/>
              </a:rPr>
              <a:t>Dictionary</a:t>
            </a:r>
            <a:r>
              <a:rPr lang="en-US" dirty="0">
                <a:solidFill>
                  <a:srgbClr val="000000"/>
                </a:solidFill>
                <a:latin typeface="Verdana" panose="020B0604030504040204" pitchFamily="34" charset="0"/>
              </a:rPr>
              <a:t>, all with different qualities and usage</a:t>
            </a:r>
          </a:p>
          <a:p>
            <a:endParaRPr lang="en-US" dirty="0">
              <a:solidFill>
                <a:srgbClr val="000000"/>
              </a:solidFill>
              <a:latin typeface="Verdana" panose="020B0604030504040204" pitchFamily="34" charset="0"/>
            </a:endParaRPr>
          </a:p>
          <a:p>
            <a:r>
              <a:rPr lang="en-US" b="1" dirty="0">
                <a:solidFill>
                  <a:srgbClr val="FF0000"/>
                </a:solidFill>
              </a:rPr>
              <a:t>List items are ordered, changeable, and allow duplicate values.</a:t>
            </a:r>
          </a:p>
          <a:p>
            <a:endParaRPr lang="en-US" dirty="0"/>
          </a:p>
          <a:p>
            <a:r>
              <a:rPr lang="en-US" dirty="0"/>
              <a:t>Lists are created using </a:t>
            </a:r>
            <a:r>
              <a:rPr lang="en-US" b="1" dirty="0">
                <a:solidFill>
                  <a:srgbClr val="FF0000"/>
                </a:solidFill>
              </a:rPr>
              <a:t>square brackets</a:t>
            </a:r>
          </a:p>
          <a:p>
            <a:endParaRPr lang="en-US" dirty="0"/>
          </a:p>
          <a:p>
            <a:r>
              <a:rPr lang="en-US" dirty="0" err="1"/>
              <a:t>Eg</a:t>
            </a:r>
            <a:r>
              <a:rPr lang="en-US" dirty="0"/>
              <a:t>. list1 = ["</a:t>
            </a:r>
            <a:r>
              <a:rPr lang="en-US" dirty="0" err="1"/>
              <a:t>abc</a:t>
            </a:r>
            <a:r>
              <a:rPr lang="en-US" dirty="0"/>
              <a:t>", 34, True, 40, "male"]</a:t>
            </a:r>
          </a:p>
          <a:p>
            <a:r>
              <a:rPr lang="en-US" dirty="0"/>
              <a:t>List2=[“20,30,40]</a:t>
            </a:r>
          </a:p>
          <a:p>
            <a:endParaRPr lang="en-US" dirty="0"/>
          </a:p>
          <a:p>
            <a:r>
              <a:rPr lang="en-US" dirty="0"/>
              <a:t>print(type(list1))</a:t>
            </a:r>
          </a:p>
          <a:p>
            <a:endParaRPr lang="en-US" dirty="0"/>
          </a:p>
          <a:p>
            <a:r>
              <a:rPr lang="en-US" dirty="0"/>
              <a:t>list1 = </a:t>
            </a:r>
            <a:r>
              <a:rPr lang="en-US" b="1" dirty="0">
                <a:solidFill>
                  <a:srgbClr val="FF0000"/>
                </a:solidFill>
              </a:rPr>
              <a:t>list (("</a:t>
            </a:r>
            <a:r>
              <a:rPr lang="en-US" b="1" dirty="0" err="1">
                <a:solidFill>
                  <a:srgbClr val="FF0000"/>
                </a:solidFill>
              </a:rPr>
              <a:t>abc</a:t>
            </a:r>
            <a:r>
              <a:rPr lang="en-US" b="1" dirty="0">
                <a:solidFill>
                  <a:srgbClr val="FF0000"/>
                </a:solidFill>
              </a:rPr>
              <a:t>", 34, True, 40, "male "))</a:t>
            </a:r>
            <a:r>
              <a:rPr lang="en-US" dirty="0"/>
              <a:t> # note the double round-brackets </a:t>
            </a:r>
          </a:p>
          <a:p>
            <a:endParaRPr lang="en-US" dirty="0"/>
          </a:p>
          <a:p>
            <a:r>
              <a:rPr lang="en-US" dirty="0"/>
              <a:t>To determine how many item in the list by using   </a:t>
            </a:r>
            <a:r>
              <a:rPr lang="en-US" dirty="0" err="1"/>
              <a:t>len</a:t>
            </a:r>
            <a:r>
              <a:rPr lang="en-US" dirty="0"/>
              <a:t>() function. </a:t>
            </a:r>
          </a:p>
          <a:p>
            <a:r>
              <a:rPr lang="en-US" dirty="0"/>
              <a:t>Len(list1)</a:t>
            </a:r>
          </a:p>
          <a:p>
            <a:endParaRPr lang="en-US" dirty="0"/>
          </a:p>
          <a:p>
            <a:endParaRPr lang="en-US" dirty="0"/>
          </a:p>
          <a:p>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772373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Installation</a:t>
            </a:r>
          </a:p>
        </p:txBody>
      </p:sp>
      <p:sp>
        <p:nvSpPr>
          <p:cNvPr id="3" name="Content Placeholder 2"/>
          <p:cNvSpPr>
            <a:spLocks noGrp="1"/>
          </p:cNvSpPr>
          <p:nvPr>
            <p:ph idx="1"/>
          </p:nvPr>
        </p:nvSpPr>
        <p:spPr>
          <a:xfrm>
            <a:off x="609600" y="1143000"/>
            <a:ext cx="8229600" cy="4525963"/>
          </a:xfrm>
        </p:spPr>
        <p:txBody>
          <a:bodyPr/>
          <a:lstStyle/>
          <a:p>
            <a:r>
              <a:rPr lang="en-IN" dirty="0"/>
              <a:t>Installing Anaconda on windows</a:t>
            </a:r>
          </a:p>
          <a:p>
            <a:pPr lvl="1"/>
            <a:r>
              <a:rPr lang="en-IN" sz="1400" dirty="0">
                <a:hlinkClick r:id="rId2"/>
              </a:rPr>
              <a:t>https://problemsolvingwithpython.com/01-Orientation/01.03-Installing-Anaconda-on-Windows/</a:t>
            </a:r>
            <a:endParaRPr lang="en-IN" sz="1400" dirty="0"/>
          </a:p>
          <a:p>
            <a:endParaRPr lang="en-IN" dirty="0"/>
          </a:p>
        </p:txBody>
      </p:sp>
      <p:pic>
        <p:nvPicPr>
          <p:cNvPr id="1028" name="Picture 4" descr="Opening a Jupyter Notebook - Problem Solving with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8234361"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503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4" name="Rectangle 3"/>
          <p:cNvSpPr/>
          <p:nvPr/>
        </p:nvSpPr>
        <p:spPr>
          <a:xfrm>
            <a:off x="2590800" y="381000"/>
            <a:ext cx="3082895" cy="369332"/>
          </a:xfrm>
          <a:prstGeom prst="rect">
            <a:avLst/>
          </a:prstGeom>
        </p:spPr>
        <p:txBody>
          <a:bodyPr wrap="none">
            <a:spAutoFit/>
          </a:bodyPr>
          <a:lstStyle/>
          <a:p>
            <a:pPr algn="ctr" fontAlgn="base"/>
            <a:r>
              <a:rPr lang="en-US" b="1" dirty="0">
                <a:solidFill>
                  <a:srgbClr val="273239"/>
                </a:solidFill>
                <a:latin typeface="urw-din"/>
              </a:rPr>
              <a:t>Built-in functions with List</a:t>
            </a:r>
            <a:endParaRPr lang="en-US" b="1" i="0" dirty="0">
              <a:solidFill>
                <a:srgbClr val="273239"/>
              </a:solidFill>
              <a:effectLst/>
              <a:latin typeface="urw-din"/>
            </a:endParaRPr>
          </a:p>
        </p:txBody>
      </p:sp>
      <p:graphicFrame>
        <p:nvGraphicFramePr>
          <p:cNvPr id="6" name="Table 5"/>
          <p:cNvGraphicFramePr>
            <a:graphicFrameLocks noGrp="1"/>
          </p:cNvGraphicFramePr>
          <p:nvPr>
            <p:extLst>
              <p:ext uri="{D42A27DB-BD31-4B8C-83A1-F6EECF244321}">
                <p14:modId xmlns:p14="http://schemas.microsoft.com/office/powerpoint/2010/main" val="713216788"/>
              </p:ext>
            </p:extLst>
          </p:nvPr>
        </p:nvGraphicFramePr>
        <p:xfrm>
          <a:off x="1143000" y="914400"/>
          <a:ext cx="6779396" cy="4628989"/>
        </p:xfrm>
        <a:graphic>
          <a:graphicData uri="http://schemas.openxmlformats.org/drawingml/2006/table">
            <a:tbl>
              <a:tblPr/>
              <a:tblGrid>
                <a:gridCol w="3351598">
                  <a:extLst>
                    <a:ext uri="{9D8B030D-6E8A-4147-A177-3AD203B41FA5}">
                      <a16:colId xmlns:a16="http://schemas.microsoft.com/office/drawing/2014/main" val="20000"/>
                    </a:ext>
                  </a:extLst>
                </a:gridCol>
                <a:gridCol w="3427798">
                  <a:extLst>
                    <a:ext uri="{9D8B030D-6E8A-4147-A177-3AD203B41FA5}">
                      <a16:colId xmlns:a16="http://schemas.microsoft.com/office/drawing/2014/main" val="20001"/>
                    </a:ext>
                  </a:extLst>
                </a:gridCol>
              </a:tblGrid>
              <a:tr h="472255">
                <a:tc>
                  <a:txBody>
                    <a:bodyPr/>
                    <a:lstStyle/>
                    <a:p>
                      <a:pPr algn="l" fontAlgn="base"/>
                      <a:r>
                        <a:rPr lang="en-US" sz="2000" b="0" dirty="0">
                          <a:effectLst/>
                        </a:rPr>
                        <a:t>Function</a:t>
                      </a:r>
                    </a:p>
                  </a:txBody>
                  <a:tcPr marL="76173" marR="76173" marT="38087" marB="38087" anchor="ctr">
                    <a:lnL>
                      <a:noFill/>
                    </a:lnL>
                    <a:lnR>
                      <a:noFill/>
                    </a:lnR>
                    <a:lnT>
                      <a:noFill/>
                    </a:lnT>
                    <a:lnB>
                      <a:noFill/>
                    </a:lnB>
                    <a:solidFill>
                      <a:srgbClr val="C6EBD9"/>
                    </a:solidFill>
                  </a:tcPr>
                </a:tc>
                <a:tc>
                  <a:txBody>
                    <a:bodyPr/>
                    <a:lstStyle/>
                    <a:p>
                      <a:pPr algn="l" fontAlgn="base"/>
                      <a:r>
                        <a:rPr lang="en-US" sz="2000" b="0">
                          <a:effectLst/>
                        </a:rPr>
                        <a:t>Description</a:t>
                      </a:r>
                    </a:p>
                  </a:txBody>
                  <a:tcPr marL="76173" marR="76173" marT="38087" marB="38087" anchor="ctr">
                    <a:lnL>
                      <a:noFill/>
                    </a:lnL>
                    <a:lnR>
                      <a:noFill/>
                    </a:lnR>
                    <a:lnT>
                      <a:noFill/>
                    </a:lnT>
                    <a:lnB>
                      <a:noFill/>
                    </a:lnB>
                    <a:solidFill>
                      <a:srgbClr val="C6EBD9"/>
                    </a:solidFill>
                  </a:tcPr>
                </a:tc>
                <a:extLst>
                  <a:ext uri="{0D108BD9-81ED-4DB2-BD59-A6C34878D82A}">
                    <a16:rowId xmlns:a16="http://schemas.microsoft.com/office/drawing/2014/main" val="10000"/>
                  </a:ext>
                </a:extLst>
              </a:tr>
              <a:tr h="653234">
                <a:tc>
                  <a:txBody>
                    <a:bodyPr/>
                    <a:lstStyle/>
                    <a:p>
                      <a:pPr algn="l" fontAlgn="base"/>
                      <a:r>
                        <a:rPr lang="en-US" sz="2000" b="0" u="sng" dirty="0">
                          <a:effectLst/>
                          <a:hlinkClick r:id="rId2"/>
                        </a:rPr>
                        <a:t>sum()</a:t>
                      </a:r>
                      <a:endParaRPr lang="en-US" sz="2000" b="0" dirty="0">
                        <a:effectLst/>
                      </a:endParaRPr>
                    </a:p>
                  </a:txBody>
                  <a:tcPr marL="79347" marR="79347" marT="111086" marB="111086" anchor="ctr">
                    <a:lnL>
                      <a:noFill/>
                    </a:lnL>
                    <a:lnR>
                      <a:noFill/>
                    </a:lnR>
                    <a:lnT>
                      <a:noFill/>
                    </a:lnT>
                    <a:lnB>
                      <a:noFill/>
                    </a:lnB>
                    <a:solidFill>
                      <a:srgbClr val="FFFFFF"/>
                    </a:solidFill>
                  </a:tcPr>
                </a:tc>
                <a:tc>
                  <a:txBody>
                    <a:bodyPr/>
                    <a:lstStyle/>
                    <a:p>
                      <a:pPr algn="l" fontAlgn="base"/>
                      <a:r>
                        <a:rPr lang="en-US" sz="2000" b="0" dirty="0">
                          <a:effectLst/>
                        </a:rPr>
                        <a:t>Sums up the numbers in the list</a:t>
                      </a:r>
                    </a:p>
                  </a:txBody>
                  <a:tcPr marL="79347" marR="79347" marT="111086" marB="111086" anchor="ctr">
                    <a:lnL>
                      <a:noFill/>
                    </a:lnL>
                    <a:lnR>
                      <a:noFill/>
                    </a:lnR>
                    <a:lnT>
                      <a:noFill/>
                    </a:lnT>
                    <a:lnB>
                      <a:noFill/>
                    </a:lnB>
                    <a:solidFill>
                      <a:srgbClr val="FFFFFF"/>
                    </a:solidFill>
                  </a:tcPr>
                </a:tc>
                <a:extLst>
                  <a:ext uri="{0D108BD9-81ED-4DB2-BD59-A6C34878D82A}">
                    <a16:rowId xmlns:a16="http://schemas.microsoft.com/office/drawing/2014/main" val="10001"/>
                  </a:ext>
                </a:extLst>
              </a:tr>
              <a:tr h="1031064">
                <a:tc>
                  <a:txBody>
                    <a:bodyPr/>
                    <a:lstStyle/>
                    <a:p>
                      <a:pPr algn="l" fontAlgn="base"/>
                      <a:r>
                        <a:rPr lang="en-US" sz="2000" b="0" dirty="0">
                          <a:effectLst/>
                        </a:rPr>
                        <a:t>max()</a:t>
                      </a:r>
                    </a:p>
                  </a:txBody>
                  <a:tcPr marL="79347" marR="79347" marT="111086" marB="111086" anchor="ctr">
                    <a:lnL>
                      <a:noFill/>
                    </a:lnL>
                    <a:lnR>
                      <a:noFill/>
                    </a:lnR>
                    <a:lnT>
                      <a:noFill/>
                    </a:lnT>
                    <a:lnB>
                      <a:noFill/>
                    </a:lnB>
                    <a:solidFill>
                      <a:srgbClr val="FFFFFF"/>
                    </a:solidFill>
                  </a:tcPr>
                </a:tc>
                <a:tc>
                  <a:txBody>
                    <a:bodyPr/>
                    <a:lstStyle/>
                    <a:p>
                      <a:pPr algn="l" fontAlgn="base"/>
                      <a:r>
                        <a:rPr lang="en-US" sz="2000" b="0" dirty="0">
                          <a:effectLst/>
                        </a:rPr>
                        <a:t>return maximum element of given list</a:t>
                      </a:r>
                    </a:p>
                  </a:txBody>
                  <a:tcPr marL="79347" marR="79347" marT="111086" marB="111086" anchor="ctr">
                    <a:lnL>
                      <a:noFill/>
                    </a:lnL>
                    <a:lnR>
                      <a:noFill/>
                    </a:lnR>
                    <a:lnT>
                      <a:noFill/>
                    </a:lnT>
                    <a:lnB>
                      <a:noFill/>
                    </a:lnB>
                    <a:solidFill>
                      <a:srgbClr val="FFFFFF"/>
                    </a:solidFill>
                  </a:tcPr>
                </a:tc>
                <a:extLst>
                  <a:ext uri="{0D108BD9-81ED-4DB2-BD59-A6C34878D82A}">
                    <a16:rowId xmlns:a16="http://schemas.microsoft.com/office/drawing/2014/main" val="10002"/>
                  </a:ext>
                </a:extLst>
              </a:tr>
              <a:tr h="1031064">
                <a:tc>
                  <a:txBody>
                    <a:bodyPr/>
                    <a:lstStyle/>
                    <a:p>
                      <a:pPr algn="l" fontAlgn="base"/>
                      <a:r>
                        <a:rPr lang="en-US" sz="2000" b="0" dirty="0">
                          <a:effectLst/>
                        </a:rPr>
                        <a:t>min()</a:t>
                      </a:r>
                    </a:p>
                  </a:txBody>
                  <a:tcPr marL="79347" marR="79347" marT="111086" marB="111086" anchor="ctr">
                    <a:lnL>
                      <a:noFill/>
                    </a:lnL>
                    <a:lnR>
                      <a:noFill/>
                    </a:lnR>
                    <a:lnT>
                      <a:noFill/>
                    </a:lnT>
                    <a:lnB>
                      <a:noFill/>
                    </a:lnB>
                    <a:solidFill>
                      <a:srgbClr val="FFFFFF"/>
                    </a:solidFill>
                  </a:tcPr>
                </a:tc>
                <a:tc>
                  <a:txBody>
                    <a:bodyPr/>
                    <a:lstStyle/>
                    <a:p>
                      <a:pPr algn="l" fontAlgn="base"/>
                      <a:r>
                        <a:rPr lang="en-US" sz="2000" b="0" dirty="0">
                          <a:effectLst/>
                        </a:rPr>
                        <a:t>return minimum element of given list</a:t>
                      </a:r>
                    </a:p>
                  </a:txBody>
                  <a:tcPr marL="79347" marR="79347" marT="111086" marB="111086" anchor="ctr">
                    <a:lnL>
                      <a:noFill/>
                    </a:lnL>
                    <a:lnR>
                      <a:noFill/>
                    </a:lnR>
                    <a:lnT>
                      <a:noFill/>
                    </a:lnT>
                    <a:lnB>
                      <a:noFill/>
                    </a:lnB>
                    <a:solidFill>
                      <a:srgbClr val="FFFFFF"/>
                    </a:solidFill>
                  </a:tcPr>
                </a:tc>
                <a:extLst>
                  <a:ext uri="{0D108BD9-81ED-4DB2-BD59-A6C34878D82A}">
                    <a16:rowId xmlns:a16="http://schemas.microsoft.com/office/drawing/2014/main" val="10003"/>
                  </a:ext>
                </a:extLst>
              </a:tr>
              <a:tr h="1308182">
                <a:tc>
                  <a:txBody>
                    <a:bodyPr/>
                    <a:lstStyle/>
                    <a:p>
                      <a:pPr algn="l" fontAlgn="base"/>
                      <a:r>
                        <a:rPr lang="en-US" sz="2000" b="0" dirty="0" err="1">
                          <a:effectLst/>
                        </a:rPr>
                        <a:t>len</a:t>
                      </a:r>
                      <a:r>
                        <a:rPr lang="en-US" sz="2000" b="0" dirty="0">
                          <a:effectLst/>
                        </a:rPr>
                        <a:t>()</a:t>
                      </a:r>
                    </a:p>
                    <a:p>
                      <a:pPr algn="l" fontAlgn="base"/>
                      <a:endParaRPr lang="en-US" sz="2000" b="0" dirty="0">
                        <a:effectLst/>
                      </a:endParaRPr>
                    </a:p>
                  </a:txBody>
                  <a:tcPr marL="79347" marR="79347" marT="111086" marB="111086" anchor="ctr">
                    <a:lnL>
                      <a:noFill/>
                    </a:lnL>
                    <a:lnR>
                      <a:noFill/>
                    </a:lnR>
                    <a:lnT>
                      <a:noFill/>
                    </a:lnT>
                    <a:lnB>
                      <a:noFill/>
                    </a:lnB>
                    <a:solidFill>
                      <a:srgbClr val="FFFFFF"/>
                    </a:solidFill>
                  </a:tcPr>
                </a:tc>
                <a:tc>
                  <a:txBody>
                    <a:bodyPr/>
                    <a:lstStyle/>
                    <a:p>
                      <a:pPr algn="l" fontAlgn="base"/>
                      <a:r>
                        <a:rPr lang="en-US" sz="2000" b="0" dirty="0">
                          <a:effectLst/>
                        </a:rPr>
                        <a:t>Returns length of the list or size of the list</a:t>
                      </a:r>
                    </a:p>
                    <a:p>
                      <a:pPr algn="l" fontAlgn="base"/>
                      <a:endParaRPr lang="en-US" sz="2000" b="0" dirty="0">
                        <a:effectLst/>
                      </a:endParaRPr>
                    </a:p>
                    <a:p>
                      <a:pPr algn="l" fontAlgn="base"/>
                      <a:endParaRPr lang="en-US" sz="2000" b="0" dirty="0">
                        <a:effectLst/>
                      </a:endParaRPr>
                    </a:p>
                  </a:txBody>
                  <a:tcPr marL="79347" marR="79347" marT="111086" marB="111086"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2" name="Rectangle 1"/>
          <p:cNvSpPr/>
          <p:nvPr/>
        </p:nvSpPr>
        <p:spPr>
          <a:xfrm>
            <a:off x="2398055" y="5486400"/>
            <a:ext cx="3344698" cy="369332"/>
          </a:xfrm>
          <a:prstGeom prst="rect">
            <a:avLst/>
          </a:prstGeom>
        </p:spPr>
        <p:txBody>
          <a:bodyPr wrap="none">
            <a:spAutoFit/>
          </a:bodyPr>
          <a:lstStyle/>
          <a:p>
            <a:pPr fontAlgn="base"/>
            <a:r>
              <a:rPr lang="en-US" b="1" dirty="0">
                <a:solidFill>
                  <a:srgbClr val="FF0000"/>
                </a:solidFill>
              </a:rPr>
              <a:t>Syntax : function name(</a:t>
            </a:r>
            <a:r>
              <a:rPr lang="en-US" b="1" dirty="0" err="1">
                <a:solidFill>
                  <a:srgbClr val="FF0000"/>
                </a:solidFill>
              </a:rPr>
              <a:t>listname</a:t>
            </a:r>
            <a:r>
              <a:rPr lang="en-US" b="1" dirty="0">
                <a:solidFill>
                  <a:srgbClr val="FF0000"/>
                </a:solidFill>
              </a:rPr>
              <a:t>)</a:t>
            </a:r>
          </a:p>
        </p:txBody>
      </p:sp>
    </p:spTree>
    <p:extLst>
      <p:ext uri="{BB962C8B-B14F-4D97-AF65-F5344CB8AC3E}">
        <p14:creationId xmlns:p14="http://schemas.microsoft.com/office/powerpoint/2010/main" val="863017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36794"/>
            <a:ext cx="5105400" cy="528100"/>
          </a:xfrm>
        </p:spPr>
        <p:txBody>
          <a:bodyPr>
            <a:normAutofit fontScale="90000"/>
          </a:bodyPr>
          <a:lstStyle/>
          <a:p>
            <a:r>
              <a:rPr lang="en-IN" dirty="0"/>
              <a:t>List </a:t>
            </a:r>
            <a:r>
              <a:rPr lang="en-IN" sz="3600" dirty="0"/>
              <a:t>Methods</a:t>
            </a:r>
            <a:br>
              <a:rPr lang="en-IN" dirty="0"/>
            </a:br>
            <a:endParaRPr lang="en-IN"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542114828"/>
              </p:ext>
            </p:extLst>
          </p:nvPr>
        </p:nvGraphicFramePr>
        <p:xfrm>
          <a:off x="914400" y="381000"/>
          <a:ext cx="6380208" cy="6840424"/>
        </p:xfrm>
        <a:graphic>
          <a:graphicData uri="http://schemas.openxmlformats.org/drawingml/2006/table">
            <a:tbl>
              <a:tblPr/>
              <a:tblGrid>
                <a:gridCol w="3190104">
                  <a:extLst>
                    <a:ext uri="{9D8B030D-6E8A-4147-A177-3AD203B41FA5}">
                      <a16:colId xmlns:a16="http://schemas.microsoft.com/office/drawing/2014/main" val="20000"/>
                    </a:ext>
                  </a:extLst>
                </a:gridCol>
                <a:gridCol w="3190104">
                  <a:extLst>
                    <a:ext uri="{9D8B030D-6E8A-4147-A177-3AD203B41FA5}">
                      <a16:colId xmlns:a16="http://schemas.microsoft.com/office/drawing/2014/main" val="20001"/>
                    </a:ext>
                  </a:extLst>
                </a:gridCol>
              </a:tblGrid>
              <a:tr h="284281">
                <a:tc>
                  <a:txBody>
                    <a:bodyPr/>
                    <a:lstStyle/>
                    <a:p>
                      <a:pPr algn="l" fontAlgn="base"/>
                      <a:r>
                        <a:rPr lang="en-US" sz="1600" b="0" dirty="0">
                          <a:effectLst/>
                        </a:rPr>
                        <a:t>Function</a:t>
                      </a:r>
                    </a:p>
                  </a:txBody>
                  <a:tcPr marL="74095" marR="74095" marT="37047" marB="37047" anchor="ctr">
                    <a:lnL>
                      <a:noFill/>
                    </a:lnL>
                    <a:lnR>
                      <a:noFill/>
                    </a:lnR>
                    <a:lnT>
                      <a:noFill/>
                    </a:lnT>
                    <a:lnB>
                      <a:noFill/>
                    </a:lnB>
                    <a:solidFill>
                      <a:srgbClr val="C6EBD9"/>
                    </a:solidFill>
                  </a:tcPr>
                </a:tc>
                <a:tc>
                  <a:txBody>
                    <a:bodyPr/>
                    <a:lstStyle/>
                    <a:p>
                      <a:pPr algn="l" fontAlgn="base"/>
                      <a:r>
                        <a:rPr lang="en-US" sz="1600" b="0" dirty="0">
                          <a:effectLst/>
                        </a:rPr>
                        <a:t>Description</a:t>
                      </a:r>
                    </a:p>
                  </a:txBody>
                  <a:tcPr marL="74095" marR="74095" marT="37047" marB="37047" anchor="ctr">
                    <a:lnL>
                      <a:noFill/>
                    </a:lnL>
                    <a:lnR>
                      <a:noFill/>
                    </a:lnR>
                    <a:lnT>
                      <a:noFill/>
                    </a:lnT>
                    <a:lnB>
                      <a:noFill/>
                    </a:lnB>
                    <a:solidFill>
                      <a:srgbClr val="C6EBD9"/>
                    </a:solidFill>
                  </a:tcPr>
                </a:tc>
                <a:extLst>
                  <a:ext uri="{0D108BD9-81ED-4DB2-BD59-A6C34878D82A}">
                    <a16:rowId xmlns:a16="http://schemas.microsoft.com/office/drawing/2014/main" val="10000"/>
                  </a:ext>
                </a:extLst>
              </a:tr>
              <a:tr h="411265">
                <a:tc>
                  <a:txBody>
                    <a:bodyPr/>
                    <a:lstStyle/>
                    <a:p>
                      <a:pPr algn="l" fontAlgn="base"/>
                      <a:r>
                        <a:rPr lang="en-US" sz="1600" b="0" u="sng" dirty="0">
                          <a:effectLst/>
                          <a:hlinkClick r:id="rId3"/>
                        </a:rPr>
                        <a:t>Append()</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Add an element to the end of the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1"/>
                  </a:ext>
                </a:extLst>
              </a:tr>
              <a:tr h="629295">
                <a:tc>
                  <a:txBody>
                    <a:bodyPr/>
                    <a:lstStyle/>
                    <a:p>
                      <a:pPr algn="l" fontAlgn="base"/>
                      <a:r>
                        <a:rPr lang="en-US" sz="1600" b="0" u="sng" dirty="0">
                          <a:effectLst/>
                          <a:hlinkClick r:id="rId3"/>
                        </a:rPr>
                        <a:t>Extend()</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a:effectLst/>
                        </a:rPr>
                        <a:t>Add all elements of a list to the another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2"/>
                  </a:ext>
                </a:extLst>
              </a:tr>
              <a:tr h="411265">
                <a:tc>
                  <a:txBody>
                    <a:bodyPr/>
                    <a:lstStyle/>
                    <a:p>
                      <a:pPr algn="l" fontAlgn="base"/>
                      <a:r>
                        <a:rPr lang="en-US" sz="1600" b="0" u="sng">
                          <a:effectLst/>
                          <a:hlinkClick r:id="rId4"/>
                        </a:rPr>
                        <a:t>Insert()</a:t>
                      </a:r>
                      <a:endParaRPr lang="en-US" sz="1600" b="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a:effectLst/>
                        </a:rPr>
                        <a:t>Insert an item at the defined index</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3"/>
                  </a:ext>
                </a:extLst>
              </a:tr>
              <a:tr h="411265">
                <a:tc>
                  <a:txBody>
                    <a:bodyPr/>
                    <a:lstStyle/>
                    <a:p>
                      <a:pPr algn="l" fontAlgn="base"/>
                      <a:r>
                        <a:rPr lang="en-US" sz="1600" b="0" u="sng" dirty="0">
                          <a:effectLst/>
                          <a:hlinkClick r:id="rId4"/>
                        </a:rPr>
                        <a:t>Remove()</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a:effectLst/>
                        </a:rPr>
                        <a:t>Removes an item from the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4"/>
                  </a:ext>
                </a:extLst>
              </a:tr>
              <a:tr h="629295">
                <a:tc>
                  <a:txBody>
                    <a:bodyPr/>
                    <a:lstStyle/>
                    <a:p>
                      <a:pPr algn="l" fontAlgn="base"/>
                      <a:r>
                        <a:rPr lang="en-US" sz="1600" b="0" u="sng" dirty="0">
                          <a:effectLst/>
                          <a:hlinkClick r:id="rId4"/>
                        </a:rPr>
                        <a:t>Pop()</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Removes and returns an element at the given index</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5"/>
                  </a:ext>
                </a:extLst>
              </a:tr>
              <a:tr h="411265">
                <a:tc>
                  <a:txBody>
                    <a:bodyPr/>
                    <a:lstStyle/>
                    <a:p>
                      <a:pPr algn="l" fontAlgn="base"/>
                      <a:r>
                        <a:rPr lang="en-US" sz="1600" b="0" u="sng" dirty="0">
                          <a:effectLst/>
                          <a:hlinkClick r:id="rId4"/>
                        </a:rPr>
                        <a:t>Clear()</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a:effectLst/>
                        </a:rPr>
                        <a:t>Removes all items from the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6"/>
                  </a:ext>
                </a:extLst>
              </a:tr>
              <a:tr h="629295">
                <a:tc>
                  <a:txBody>
                    <a:bodyPr/>
                    <a:lstStyle/>
                    <a:p>
                      <a:pPr algn="l" fontAlgn="base"/>
                      <a:r>
                        <a:rPr lang="en-US" sz="1600" b="0" u="sng" dirty="0">
                          <a:effectLst/>
                          <a:hlinkClick r:id="rId5"/>
                        </a:rPr>
                        <a:t>Index()</a:t>
                      </a:r>
                      <a:endParaRPr lang="en-US" sz="1600" b="0" dirty="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Returns the index of the first matched item</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7"/>
                  </a:ext>
                </a:extLst>
              </a:tr>
              <a:tr h="629295">
                <a:tc>
                  <a:txBody>
                    <a:bodyPr/>
                    <a:lstStyle/>
                    <a:p>
                      <a:pPr algn="l" fontAlgn="base"/>
                      <a:r>
                        <a:rPr lang="en-US" sz="1600" b="0" u="sng">
                          <a:effectLst/>
                          <a:hlinkClick r:id="rId6"/>
                        </a:rPr>
                        <a:t>Count()</a:t>
                      </a:r>
                      <a:endParaRPr lang="en-US" sz="1600" b="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Returns the count of number of items passed as an argument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8"/>
                  </a:ext>
                </a:extLst>
              </a:tr>
              <a:tr h="411265">
                <a:tc>
                  <a:txBody>
                    <a:bodyPr/>
                    <a:lstStyle/>
                    <a:p>
                      <a:pPr algn="l" fontAlgn="base"/>
                      <a:r>
                        <a:rPr lang="en-US" sz="1600" b="0" u="sng">
                          <a:effectLst/>
                          <a:hlinkClick r:id="rId7"/>
                        </a:rPr>
                        <a:t>Sort()</a:t>
                      </a:r>
                      <a:endParaRPr lang="en-US" sz="1600" b="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Sort items in a list in ascending order</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09"/>
                  </a:ext>
                </a:extLst>
              </a:tr>
              <a:tr h="411265">
                <a:tc>
                  <a:txBody>
                    <a:bodyPr/>
                    <a:lstStyle/>
                    <a:p>
                      <a:pPr algn="l" fontAlgn="base"/>
                      <a:r>
                        <a:rPr lang="en-US" sz="1600" b="0" u="sng">
                          <a:effectLst/>
                          <a:hlinkClick r:id="rId4"/>
                        </a:rPr>
                        <a:t>Reverse()</a:t>
                      </a:r>
                      <a:endParaRPr lang="en-US" sz="1600" b="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Reverse the order of items in the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10"/>
                  </a:ext>
                </a:extLst>
              </a:tr>
              <a:tr h="411265">
                <a:tc>
                  <a:txBody>
                    <a:bodyPr/>
                    <a:lstStyle/>
                    <a:p>
                      <a:pPr algn="l" fontAlgn="base"/>
                      <a:r>
                        <a:rPr lang="en-US" sz="1600" b="0" u="sng">
                          <a:effectLst/>
                          <a:hlinkClick r:id="rId8"/>
                        </a:rPr>
                        <a:t>copy()</a:t>
                      </a:r>
                      <a:endParaRPr lang="en-US" sz="1600" b="0">
                        <a:effectLst/>
                      </a:endParaRPr>
                    </a:p>
                  </a:txBody>
                  <a:tcPr marL="77182" marR="77182" marT="108055" marB="108055" anchor="ctr">
                    <a:lnL>
                      <a:noFill/>
                    </a:lnL>
                    <a:lnR>
                      <a:noFill/>
                    </a:lnR>
                    <a:lnT>
                      <a:noFill/>
                    </a:lnT>
                    <a:lnB>
                      <a:noFill/>
                    </a:lnB>
                    <a:solidFill>
                      <a:srgbClr val="FFFFFF"/>
                    </a:solidFill>
                  </a:tcPr>
                </a:tc>
                <a:tc>
                  <a:txBody>
                    <a:bodyPr/>
                    <a:lstStyle/>
                    <a:p>
                      <a:pPr algn="l" fontAlgn="base"/>
                      <a:r>
                        <a:rPr lang="en-US" sz="1600" b="0" dirty="0">
                          <a:effectLst/>
                        </a:rPr>
                        <a:t>Returns a copy of the list</a:t>
                      </a:r>
                    </a:p>
                  </a:txBody>
                  <a:tcPr marL="77182" marR="77182" marT="108055" marB="108055" anchor="ctr">
                    <a:lnL>
                      <a:noFill/>
                    </a:lnL>
                    <a:lnR>
                      <a:noFill/>
                    </a:lnR>
                    <a:lnT>
                      <a:noFill/>
                    </a:lnT>
                    <a:lnB>
                      <a:noFill/>
                    </a:lnB>
                    <a:solidFill>
                      <a:srgbClr val="FFFFFF"/>
                    </a:solidFill>
                  </a:tcPr>
                </a:tc>
                <a:extLst>
                  <a:ext uri="{0D108BD9-81ED-4DB2-BD59-A6C34878D82A}">
                    <a16:rowId xmlns:a16="http://schemas.microsoft.com/office/drawing/2014/main" val="10011"/>
                  </a:ext>
                </a:extLst>
              </a:tr>
            </a:tbl>
          </a:graphicData>
        </a:graphic>
      </p:graphicFrame>
      <p:sp>
        <p:nvSpPr>
          <p:cNvPr id="6" name="Rectangle 5"/>
          <p:cNvSpPr/>
          <p:nvPr/>
        </p:nvSpPr>
        <p:spPr>
          <a:xfrm>
            <a:off x="6970055" y="3886200"/>
            <a:ext cx="2173945" cy="923330"/>
          </a:xfrm>
          <a:prstGeom prst="rect">
            <a:avLst/>
          </a:prstGeom>
        </p:spPr>
        <p:txBody>
          <a:bodyPr wrap="square">
            <a:spAutoFit/>
          </a:bodyPr>
          <a:lstStyle/>
          <a:p>
            <a:pPr fontAlgn="base"/>
            <a:r>
              <a:rPr lang="en-US" b="1" dirty="0">
                <a:solidFill>
                  <a:srgbClr val="FF0000"/>
                </a:solidFill>
              </a:rPr>
              <a:t>Syntax : </a:t>
            </a:r>
            <a:r>
              <a:rPr lang="en-US" b="1" dirty="0" err="1">
                <a:solidFill>
                  <a:srgbClr val="FF0000"/>
                </a:solidFill>
              </a:rPr>
              <a:t>listname.method</a:t>
            </a:r>
            <a:r>
              <a:rPr lang="en-US" b="1" dirty="0">
                <a:solidFill>
                  <a:srgbClr val="FF0000"/>
                </a:solidFill>
              </a:rPr>
              <a:t> name()</a:t>
            </a:r>
          </a:p>
        </p:txBody>
      </p:sp>
    </p:spTree>
    <p:extLst>
      <p:ext uri="{BB962C8B-B14F-4D97-AF65-F5344CB8AC3E}">
        <p14:creationId xmlns:p14="http://schemas.microsoft.com/office/powerpoint/2010/main" val="188603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54819" y="656652"/>
            <a:ext cx="8001000" cy="6463308"/>
          </a:xfrm>
          <a:prstGeom prst="rect">
            <a:avLst/>
          </a:prstGeom>
        </p:spPr>
        <p:txBody>
          <a:bodyPr wrap="square">
            <a:spAutoFit/>
          </a:bodyPr>
          <a:lstStyle/>
          <a:p>
            <a:r>
              <a:rPr lang="en-US" dirty="0"/>
              <a:t>list1=[1,2,3,1] #create a list using []</a:t>
            </a:r>
          </a:p>
          <a:p>
            <a:r>
              <a:rPr lang="en-US" dirty="0"/>
              <a:t>print (list1)</a:t>
            </a:r>
          </a:p>
          <a:p>
            <a:r>
              <a:rPr lang="en-US" dirty="0"/>
              <a:t>print (</a:t>
            </a:r>
            <a:r>
              <a:rPr lang="en-US" dirty="0" err="1"/>
              <a:t>len</a:t>
            </a:r>
            <a:r>
              <a:rPr lang="en-US" dirty="0"/>
              <a:t>(list1))</a:t>
            </a:r>
          </a:p>
          <a:p>
            <a:r>
              <a:rPr lang="en-US" dirty="0"/>
              <a:t>print (max(list1))</a:t>
            </a:r>
          </a:p>
          <a:p>
            <a:r>
              <a:rPr lang="en-US" dirty="0"/>
              <a:t>print(min(list1))</a:t>
            </a:r>
          </a:p>
          <a:p>
            <a:r>
              <a:rPr lang="en-US" dirty="0"/>
              <a:t>print (sum(list1))</a:t>
            </a:r>
          </a:p>
          <a:p>
            <a:r>
              <a:rPr lang="en-US" dirty="0"/>
              <a:t>list2=list(('</a:t>
            </a:r>
            <a:r>
              <a:rPr lang="en-US" dirty="0" err="1"/>
              <a:t>a','b','c</a:t>
            </a:r>
            <a:r>
              <a:rPr lang="en-US" dirty="0"/>
              <a:t>')) # create a list using list() construct</a:t>
            </a:r>
          </a:p>
          <a:p>
            <a:r>
              <a:rPr lang="en-US" dirty="0"/>
              <a:t>print (list2)</a:t>
            </a:r>
          </a:p>
          <a:p>
            <a:r>
              <a:rPr lang="en-US" dirty="0"/>
              <a:t>list1.append(4) #note at a time only one element  can be append</a:t>
            </a:r>
          </a:p>
          <a:p>
            <a:r>
              <a:rPr lang="en-US" dirty="0"/>
              <a:t>print (list1)</a:t>
            </a:r>
          </a:p>
          <a:p>
            <a:r>
              <a:rPr lang="en-US" dirty="0"/>
              <a:t>list1.extend(list2) #add content of one list into another list just as joining lists</a:t>
            </a:r>
          </a:p>
          <a:p>
            <a:r>
              <a:rPr lang="en-US" dirty="0"/>
              <a:t>print(list1)</a:t>
            </a:r>
          </a:p>
          <a:p>
            <a:r>
              <a:rPr lang="en-US" dirty="0"/>
              <a:t>list1.count(1) #no of time occurrence of the element </a:t>
            </a:r>
          </a:p>
          <a:p>
            <a:r>
              <a:rPr lang="en-US" dirty="0"/>
              <a:t>list2.remove('c')  #remove only one element at a time</a:t>
            </a:r>
          </a:p>
          <a:p>
            <a:r>
              <a:rPr lang="en-US" dirty="0"/>
              <a:t>print (list2)</a:t>
            </a:r>
          </a:p>
          <a:p>
            <a:r>
              <a:rPr lang="en-US" dirty="0"/>
              <a:t>list2.pop(1)  #remove element on index based</a:t>
            </a:r>
          </a:p>
          <a:p>
            <a:r>
              <a:rPr lang="en-US" dirty="0"/>
              <a:t>print (list2)</a:t>
            </a:r>
          </a:p>
          <a:p>
            <a:r>
              <a:rPr lang="en-US" dirty="0"/>
              <a:t>list4=[6,7,3]</a:t>
            </a:r>
          </a:p>
          <a:p>
            <a:r>
              <a:rPr lang="en-US" dirty="0"/>
              <a:t>list4.sort()   #for sorting the list and updated  in the same list</a:t>
            </a:r>
          </a:p>
          <a:p>
            <a:r>
              <a:rPr lang="en-US" dirty="0"/>
              <a:t>print(list4)</a:t>
            </a:r>
          </a:p>
          <a:p>
            <a:r>
              <a:rPr lang="en-US" b="1" dirty="0">
                <a:solidFill>
                  <a:srgbClr val="FF0000"/>
                </a:solidFill>
              </a:rPr>
              <a:t>Note:  run the code and check the output</a:t>
            </a:r>
          </a:p>
          <a:p>
            <a:endParaRPr lang="en-US" dirty="0"/>
          </a:p>
          <a:p>
            <a:endParaRPr lang="en-US" dirty="0"/>
          </a:p>
        </p:txBody>
      </p:sp>
      <p:sp>
        <p:nvSpPr>
          <p:cNvPr id="10" name="Rectangle 9"/>
          <p:cNvSpPr/>
          <p:nvPr/>
        </p:nvSpPr>
        <p:spPr>
          <a:xfrm>
            <a:off x="3048000" y="70685"/>
            <a:ext cx="3180358" cy="523220"/>
          </a:xfrm>
          <a:prstGeom prst="rect">
            <a:avLst/>
          </a:prstGeom>
        </p:spPr>
        <p:txBody>
          <a:bodyPr wrap="none">
            <a:spAutoFit/>
          </a:bodyPr>
          <a:lstStyle/>
          <a:p>
            <a:r>
              <a:rPr lang="en-US" sz="2800" dirty="0"/>
              <a:t>List Slicing operation</a:t>
            </a:r>
          </a:p>
        </p:txBody>
      </p:sp>
    </p:spTree>
    <p:extLst>
      <p:ext uri="{BB962C8B-B14F-4D97-AF65-F5344CB8AC3E}">
        <p14:creationId xmlns:p14="http://schemas.microsoft.com/office/powerpoint/2010/main" val="2294260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
        <p:nvSpPr>
          <p:cNvPr id="6" name="Rectangle 5"/>
          <p:cNvSpPr/>
          <p:nvPr/>
        </p:nvSpPr>
        <p:spPr>
          <a:xfrm>
            <a:off x="762000" y="762000"/>
            <a:ext cx="8001000" cy="5324535"/>
          </a:xfrm>
          <a:prstGeom prst="rect">
            <a:avLst/>
          </a:prstGeom>
        </p:spPr>
        <p:txBody>
          <a:bodyPr wrap="square">
            <a:spAutoFit/>
          </a:bodyPr>
          <a:lstStyle/>
          <a:p>
            <a:r>
              <a:rPr lang="en-US" sz="2000" dirty="0"/>
              <a:t>#list slicing </a:t>
            </a:r>
          </a:p>
          <a:p>
            <a:r>
              <a:rPr lang="en-US" sz="2000" dirty="0" err="1"/>
              <a:t>thislist</a:t>
            </a:r>
            <a:r>
              <a:rPr lang="en-US" sz="2000" dirty="0"/>
              <a:t> = ["apple", "banana", "cherry", "orange", "kiwi", "melon", "mango"]</a:t>
            </a:r>
          </a:p>
          <a:p>
            <a:r>
              <a:rPr lang="en-US" sz="2000" dirty="0"/>
              <a:t>print(</a:t>
            </a:r>
            <a:r>
              <a:rPr lang="en-US" sz="2000" dirty="0" err="1"/>
              <a:t>thislist</a:t>
            </a:r>
            <a:r>
              <a:rPr lang="en-US" sz="2000" dirty="0"/>
              <a:t>[0])</a:t>
            </a:r>
          </a:p>
          <a:p>
            <a:r>
              <a:rPr lang="en-US" sz="2000" dirty="0"/>
              <a:t>print(</a:t>
            </a:r>
            <a:r>
              <a:rPr lang="en-US" sz="2000" dirty="0" err="1"/>
              <a:t>thislist</a:t>
            </a:r>
            <a:r>
              <a:rPr lang="en-US" sz="2000" dirty="0"/>
              <a:t>[:6])  #from index 0 to index(given-1)</a:t>
            </a:r>
          </a:p>
          <a:p>
            <a:r>
              <a:rPr lang="en-US" sz="2000" dirty="0"/>
              <a:t>print(</a:t>
            </a:r>
            <a:r>
              <a:rPr lang="en-US" sz="2000" dirty="0" err="1"/>
              <a:t>thislist</a:t>
            </a:r>
            <a:r>
              <a:rPr lang="en-US" sz="2000" dirty="0"/>
              <a:t>[-1])  #from last index 1 (note index start from 1 not 0 in reverse)</a:t>
            </a:r>
          </a:p>
          <a:p>
            <a:r>
              <a:rPr lang="en-US" sz="2000" dirty="0"/>
              <a:t>print(</a:t>
            </a:r>
            <a:r>
              <a:rPr lang="en-US" sz="2000" dirty="0" err="1"/>
              <a:t>thislist</a:t>
            </a:r>
            <a:r>
              <a:rPr lang="en-US" sz="2000" dirty="0"/>
              <a:t>[2:4])</a:t>
            </a:r>
          </a:p>
          <a:p>
            <a:r>
              <a:rPr lang="en-US" sz="2000" dirty="0"/>
              <a:t>print(</a:t>
            </a:r>
            <a:r>
              <a:rPr lang="en-US" sz="2000" dirty="0" err="1"/>
              <a:t>thislist</a:t>
            </a:r>
            <a:r>
              <a:rPr lang="en-US" sz="2000" dirty="0"/>
              <a:t>[2:])</a:t>
            </a:r>
          </a:p>
          <a:p>
            <a:endParaRPr lang="en-US" sz="2000" dirty="0"/>
          </a:p>
          <a:p>
            <a:r>
              <a:rPr lang="en-US" sz="2000" dirty="0"/>
              <a:t>list1=list(('s','r','m','</a:t>
            </a:r>
            <a:r>
              <a:rPr lang="en-US" sz="2000" dirty="0" err="1"/>
              <a:t>i</a:t>
            </a:r>
            <a:r>
              <a:rPr lang="en-US" sz="2000" dirty="0"/>
              <a:t>','s','t','c','h','e','n','n','a','</a:t>
            </a:r>
            <a:r>
              <a:rPr lang="en-US" sz="2000" dirty="0" err="1"/>
              <a:t>i</a:t>
            </a:r>
            <a:r>
              <a:rPr lang="en-US" sz="2000" dirty="0"/>
              <a:t>'))</a:t>
            </a:r>
          </a:p>
          <a:p>
            <a:r>
              <a:rPr lang="en-US" sz="2000" dirty="0"/>
              <a:t>print(list1)</a:t>
            </a:r>
          </a:p>
          <a:p>
            <a:r>
              <a:rPr lang="en-US" sz="2000" dirty="0"/>
              <a:t>print(list1[:3])</a:t>
            </a:r>
          </a:p>
          <a:p>
            <a:r>
              <a:rPr lang="en-US" sz="2000" dirty="0"/>
              <a:t>print(list1[:-3])</a:t>
            </a:r>
          </a:p>
          <a:p>
            <a:r>
              <a:rPr lang="en-US" sz="2000" dirty="0"/>
              <a:t>print(list1[4:6])</a:t>
            </a:r>
          </a:p>
          <a:p>
            <a:r>
              <a:rPr lang="en-US" sz="2000" dirty="0"/>
              <a:t>print(list1[4:-6])</a:t>
            </a:r>
          </a:p>
          <a:p>
            <a:endParaRPr lang="en-US" sz="2000" dirty="0"/>
          </a:p>
          <a:p>
            <a:r>
              <a:rPr lang="en-US" sz="2000" b="1" dirty="0">
                <a:solidFill>
                  <a:srgbClr val="FF0000"/>
                </a:solidFill>
              </a:rPr>
              <a:t>Note:  run the code and check the output</a:t>
            </a:r>
          </a:p>
        </p:txBody>
      </p:sp>
      <p:sp>
        <p:nvSpPr>
          <p:cNvPr id="7" name="TextBox 6"/>
          <p:cNvSpPr txBox="1"/>
          <p:nvPr/>
        </p:nvSpPr>
        <p:spPr>
          <a:xfrm>
            <a:off x="2590800" y="0"/>
            <a:ext cx="4724400" cy="584775"/>
          </a:xfrm>
          <a:prstGeom prst="rect">
            <a:avLst/>
          </a:prstGeom>
          <a:noFill/>
        </p:spPr>
        <p:txBody>
          <a:bodyPr wrap="square" rtlCol="0">
            <a:spAutoFit/>
          </a:bodyPr>
          <a:lstStyle/>
          <a:p>
            <a:r>
              <a:rPr lang="en-US" sz="3200" dirty="0"/>
              <a:t>List Slicing operation</a:t>
            </a:r>
          </a:p>
        </p:txBody>
      </p:sp>
    </p:spTree>
    <p:extLst>
      <p:ext uri="{BB962C8B-B14F-4D97-AF65-F5344CB8AC3E}">
        <p14:creationId xmlns:p14="http://schemas.microsoft.com/office/powerpoint/2010/main" val="806527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Storing Table columns as Lists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3763"/>
            <a:ext cx="7720542" cy="420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067367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t>for loop </a:t>
            </a:r>
            <a:r>
              <a:rPr lang="en-IN" dirty="0"/>
              <a:t>with list indices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40708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612487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Change elements in a list</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390650"/>
            <a:ext cx="46863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527" y="3200400"/>
            <a:ext cx="6096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4086247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938"/>
            <a:ext cx="6248400" cy="519112"/>
          </a:xfrm>
        </p:spPr>
        <p:txBody>
          <a:bodyPr>
            <a:normAutofit fontScale="90000"/>
          </a:bodyPr>
          <a:lstStyle/>
          <a:p>
            <a:r>
              <a:rPr lang="en-IN" dirty="0"/>
              <a:t>List Comprehension</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7" y="1597120"/>
            <a:ext cx="6600825"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158" y="5616670"/>
            <a:ext cx="48101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
        <p:nvSpPr>
          <p:cNvPr id="5" name="Rectangle 4"/>
          <p:cNvSpPr/>
          <p:nvPr/>
        </p:nvSpPr>
        <p:spPr>
          <a:xfrm>
            <a:off x="228600" y="635000"/>
            <a:ext cx="8458200" cy="923330"/>
          </a:xfrm>
          <a:prstGeom prst="rect">
            <a:avLst/>
          </a:prstGeom>
        </p:spPr>
        <p:txBody>
          <a:bodyPr wrap="square">
            <a:spAutoFit/>
          </a:bodyPr>
          <a:lstStyle/>
          <a:p>
            <a:r>
              <a:rPr lang="en-US" dirty="0">
                <a:solidFill>
                  <a:srgbClr val="273239"/>
                </a:solidFill>
                <a:latin typeface="urw-din"/>
              </a:rPr>
              <a:t>One of the most distinctive aspects of the language is the python list and the list compression feature, which one can use within a single line of code to construct powerful functionality</a:t>
            </a:r>
            <a:endParaRPr lang="en-US" dirty="0"/>
          </a:p>
        </p:txBody>
      </p:sp>
    </p:spTree>
    <p:extLst>
      <p:ext uri="{BB962C8B-B14F-4D97-AF65-F5344CB8AC3E}">
        <p14:creationId xmlns:p14="http://schemas.microsoft.com/office/powerpoint/2010/main" val="862309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Loops: Use of zip construct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365" y="1417638"/>
            <a:ext cx="6602635" cy="440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570081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Nested Lists</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2052638"/>
            <a:ext cx="63150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3471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OS</a:t>
            </a:r>
          </a:p>
        </p:txBody>
      </p:sp>
      <p:sp>
        <p:nvSpPr>
          <p:cNvPr id="3" name="Content Placeholder 2"/>
          <p:cNvSpPr>
            <a:spLocks noGrp="1"/>
          </p:cNvSpPr>
          <p:nvPr>
            <p:ph idx="1"/>
          </p:nvPr>
        </p:nvSpPr>
        <p:spPr/>
        <p:txBody>
          <a:bodyPr/>
          <a:lstStyle/>
          <a:p>
            <a:r>
              <a:rPr lang="en-US" dirty="0"/>
              <a:t>An operating system (OS) is a set of programs managing hardware and software resources on a computer</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60859"/>
            <a:ext cx="7315200" cy="34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68581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Table of columns </a:t>
            </a:r>
            <a:r>
              <a:rPr lang="en-IN" dirty="0" err="1"/>
              <a:t>Vs</a:t>
            </a:r>
            <a:r>
              <a:rPr lang="en-IN" dirty="0"/>
              <a:t> Table of rows</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6770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584867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Illustration of nested lists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91" y="2133600"/>
            <a:ext cx="280035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635" y="2112818"/>
            <a:ext cx="3362325"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143038" y="1512884"/>
            <a:ext cx="2712922" cy="369332"/>
          </a:xfrm>
          <a:prstGeom prst="rect">
            <a:avLst/>
          </a:prstGeom>
        </p:spPr>
        <p:txBody>
          <a:bodyPr wrap="none">
            <a:spAutoFit/>
          </a:bodyPr>
          <a:lstStyle/>
          <a:p>
            <a:r>
              <a:rPr lang="en-US" dirty="0"/>
              <a:t>Illustration of table of rows</a:t>
            </a:r>
            <a:endParaRPr lang="en-IN" dirty="0"/>
          </a:p>
        </p:txBody>
      </p:sp>
      <p:sp>
        <p:nvSpPr>
          <p:cNvPr id="7" name="Rectangle 6"/>
          <p:cNvSpPr/>
          <p:nvPr/>
        </p:nvSpPr>
        <p:spPr>
          <a:xfrm>
            <a:off x="742764" y="1528925"/>
            <a:ext cx="3051092" cy="369332"/>
          </a:xfrm>
          <a:prstGeom prst="rect">
            <a:avLst/>
          </a:prstGeom>
        </p:spPr>
        <p:txBody>
          <a:bodyPr wrap="none">
            <a:spAutoFit/>
          </a:bodyPr>
          <a:lstStyle/>
          <a:p>
            <a:r>
              <a:rPr lang="en-US" dirty="0"/>
              <a:t>Illustration of table of columns</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175391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Extracting </a:t>
            </a:r>
            <a:r>
              <a:rPr lang="en-IN" dirty="0" err="1"/>
              <a:t>sublists</a:t>
            </a:r>
            <a:r>
              <a:rPr lang="en-IN" dirty="0"/>
              <a:t> (slices…)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27" y="1219200"/>
            <a:ext cx="58293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5791200"/>
            <a:ext cx="824345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00200" y="5257800"/>
            <a:ext cx="4350806" cy="461665"/>
          </a:xfrm>
          <a:prstGeom prst="rect">
            <a:avLst/>
          </a:prstGeom>
        </p:spPr>
        <p:txBody>
          <a:bodyPr wrap="none">
            <a:spAutoFit/>
          </a:bodyPr>
          <a:lstStyle/>
          <a:p>
            <a:r>
              <a:rPr lang="en-US" sz="2400" b="1" dirty="0"/>
              <a:t>What does this code snippet do?</a:t>
            </a:r>
            <a:endParaRPr lang="en-IN"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5"/>
              </a:rPr>
              <a:t>Courtesy: https://hplgit.github.io/scipro-primer/slides/index.html</a:t>
            </a:r>
            <a:endParaRPr lang="en-IN" baseline="-25000" dirty="0"/>
          </a:p>
        </p:txBody>
      </p:sp>
    </p:spTree>
    <p:extLst>
      <p:ext uri="{BB962C8B-B14F-4D97-AF65-F5344CB8AC3E}">
        <p14:creationId xmlns:p14="http://schemas.microsoft.com/office/powerpoint/2010/main" val="1993173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277067"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057234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Homework</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79153"/>
            <a:ext cx="6096000" cy="391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221999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7938"/>
            <a:ext cx="6172200" cy="964406"/>
          </a:xfrm>
        </p:spPr>
        <p:txBody>
          <a:bodyPr/>
          <a:lstStyle/>
          <a:p>
            <a:r>
              <a:rPr lang="en-IN" dirty="0"/>
              <a:t>Tuples: Constant Lists</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579120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49143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Need for Tuples</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2348"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279558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IN" dirty="0"/>
              <a:t>Functions: An important programming tool</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036" y="2537980"/>
            <a:ext cx="3962401"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24000"/>
            <a:ext cx="6648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537980"/>
            <a:ext cx="5015345" cy="256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6"/>
              </a:rPr>
              <a:t>Courtesy: https://hplgit.github.io/scipro-primer/slides/index.html</a:t>
            </a:r>
            <a:endParaRPr lang="en-IN" baseline="-25000" dirty="0"/>
          </a:p>
        </p:txBody>
      </p:sp>
    </p:spTree>
    <p:extLst>
      <p:ext uri="{BB962C8B-B14F-4D97-AF65-F5344CB8AC3E}">
        <p14:creationId xmlns:p14="http://schemas.microsoft.com/office/powerpoint/2010/main" val="883497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Functions: An important programming tool</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752600"/>
            <a:ext cx="66198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996792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must be called</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948001"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0916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pic>
        <p:nvPicPr>
          <p:cNvPr id="6" name="Picture 5"/>
          <p:cNvPicPr>
            <a:picLocks noChangeAspect="1"/>
          </p:cNvPicPr>
          <p:nvPr/>
        </p:nvPicPr>
        <p:blipFill>
          <a:blip r:embed="rId2"/>
          <a:stretch>
            <a:fillRect/>
          </a:stretch>
        </p:blipFill>
        <p:spPr>
          <a:xfrm>
            <a:off x="1295400" y="457200"/>
            <a:ext cx="6553200" cy="3419475"/>
          </a:xfrm>
          <a:prstGeom prst="rect">
            <a:avLst/>
          </a:prstGeom>
        </p:spPr>
      </p:pic>
      <p:pic>
        <p:nvPicPr>
          <p:cNvPr id="7" name="Picture 6"/>
          <p:cNvPicPr>
            <a:picLocks noChangeAspect="1"/>
          </p:cNvPicPr>
          <p:nvPr/>
        </p:nvPicPr>
        <p:blipFill>
          <a:blip r:embed="rId3"/>
          <a:stretch>
            <a:fillRect/>
          </a:stretch>
        </p:blipFill>
        <p:spPr>
          <a:xfrm>
            <a:off x="1295400" y="3657600"/>
            <a:ext cx="6553200" cy="2759075"/>
          </a:xfrm>
          <a:prstGeom prst="rect">
            <a:avLst/>
          </a:prstGeom>
        </p:spPr>
      </p:pic>
    </p:spTree>
    <p:extLst>
      <p:ext uri="{BB962C8B-B14F-4D97-AF65-F5344CB8AC3E}">
        <p14:creationId xmlns:p14="http://schemas.microsoft.com/office/powerpoint/2010/main" val="18135496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Example</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5495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677710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Example</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54959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81400"/>
            <a:ext cx="321945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471" y="3629891"/>
            <a:ext cx="329565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6"/>
              </a:rPr>
              <a:t>Courtesy: https://hplgit.github.io/scipro-primer/slides/index.html</a:t>
            </a:r>
            <a:endParaRPr lang="en-IN" baseline="-25000" dirty="0"/>
          </a:p>
        </p:txBody>
      </p:sp>
    </p:spTree>
    <p:extLst>
      <p:ext uri="{BB962C8B-B14F-4D97-AF65-F5344CB8AC3E}">
        <p14:creationId xmlns:p14="http://schemas.microsoft.com/office/powerpoint/2010/main" val="3007378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Local </a:t>
            </a:r>
            <a:r>
              <a:rPr lang="en-IN" dirty="0" err="1"/>
              <a:t>Vs</a:t>
            </a:r>
            <a:r>
              <a:rPr lang="en-IN" dirty="0"/>
              <a:t> Global Variables</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33600"/>
            <a:ext cx="8477078"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582176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IN" dirty="0"/>
              <a:t>Home work</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437" y="1219200"/>
            <a:ext cx="4929188" cy="520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3016038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 Python Convention</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568" y="1828800"/>
            <a:ext cx="65913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952994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73343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689163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Example</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0"/>
            <a:ext cx="48482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1387366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707"/>
            <a:ext cx="7010400" cy="824457"/>
          </a:xfrm>
        </p:spPr>
        <p:txBody>
          <a:bodyPr>
            <a:normAutofit fontScale="90000"/>
          </a:bodyPr>
          <a:lstStyle/>
          <a:p>
            <a:r>
              <a:rPr lang="en-IN" sz="3600" dirty="0"/>
              <a:t>Lambda functions:</a:t>
            </a:r>
            <a:br>
              <a:rPr lang="en-IN" sz="3600" dirty="0"/>
            </a:br>
            <a:r>
              <a:rPr lang="en-IN" sz="3100" dirty="0"/>
              <a:t>compact </a:t>
            </a:r>
            <a:r>
              <a:rPr lang="en-IN" sz="2700" dirty="0"/>
              <a:t>inline</a:t>
            </a:r>
            <a:r>
              <a:rPr lang="en-IN" sz="3100" dirty="0"/>
              <a:t> functions</a:t>
            </a:r>
            <a:endParaRPr lang="en-IN"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72" y="892175"/>
            <a:ext cx="7010400" cy="360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999396" y="4540024"/>
            <a:ext cx="5392003" cy="2308324"/>
          </a:xfrm>
          <a:prstGeom prst="rect">
            <a:avLst/>
          </a:prstGeom>
        </p:spPr>
        <p:txBody>
          <a:bodyPr wrap="square">
            <a:spAutoFit/>
          </a:bodyPr>
          <a:lstStyle/>
          <a:p>
            <a:r>
              <a:rPr lang="en-US" dirty="0"/>
              <a:t>###lambda function</a:t>
            </a:r>
          </a:p>
          <a:p>
            <a:r>
              <a:rPr lang="en-US" dirty="0" err="1"/>
              <a:t>def</a:t>
            </a:r>
            <a:r>
              <a:rPr lang="en-US" dirty="0"/>
              <a:t> cube(y):</a:t>
            </a:r>
          </a:p>
          <a:p>
            <a:r>
              <a:rPr lang="en-US" dirty="0"/>
              <a:t>    return y*y*y</a:t>
            </a:r>
          </a:p>
          <a:p>
            <a:r>
              <a:rPr lang="en-US" dirty="0"/>
              <a:t>print (cube(3))</a:t>
            </a:r>
          </a:p>
          <a:p>
            <a:endParaRPr lang="en-US" dirty="0"/>
          </a:p>
          <a:p>
            <a:r>
              <a:rPr lang="en-US" dirty="0" err="1"/>
              <a:t>lambda_fun</a:t>
            </a:r>
            <a:r>
              <a:rPr lang="en-US" dirty="0"/>
              <a:t>=lambda y:y*y*y</a:t>
            </a:r>
          </a:p>
          <a:p>
            <a:r>
              <a:rPr lang="en-US" dirty="0"/>
              <a:t>print (</a:t>
            </a:r>
            <a:r>
              <a:rPr lang="en-US" dirty="0" err="1"/>
              <a:t>lambda_fun</a:t>
            </a:r>
            <a:r>
              <a:rPr lang="en-US" dirty="0"/>
              <a:t>(3))</a:t>
            </a:r>
          </a:p>
          <a:p>
            <a:r>
              <a:rPr lang="en-US" b="1" dirty="0">
                <a:solidFill>
                  <a:srgbClr val="FF0000"/>
                </a:solidFill>
              </a:rPr>
              <a:t>Note: A function without name is lambda function</a:t>
            </a:r>
          </a:p>
        </p:txBody>
      </p:sp>
    </p:spTree>
    <p:extLst>
      <p:ext uri="{BB962C8B-B14F-4D97-AF65-F5344CB8AC3E}">
        <p14:creationId xmlns:p14="http://schemas.microsoft.com/office/powerpoint/2010/main" val="3018422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162800" cy="411162"/>
          </a:xfrm>
        </p:spPr>
        <p:txBody>
          <a:bodyPr>
            <a:normAutofit fontScale="90000"/>
          </a:bodyPr>
          <a:lstStyle/>
          <a:p>
            <a:r>
              <a:rPr lang="en-IN" dirty="0"/>
              <a:t>Summary of sessions 9 and 10</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82" y="815263"/>
            <a:ext cx="24384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82" y="2881101"/>
            <a:ext cx="4610100" cy="3653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550" y="855696"/>
            <a:ext cx="5143500" cy="285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6534925"/>
            <a:ext cx="4648200" cy="276999"/>
          </a:xfrm>
          <a:prstGeom prst="rect">
            <a:avLst/>
          </a:prstGeom>
        </p:spPr>
        <p:txBody>
          <a:bodyPr wrap="square">
            <a:spAutoFit/>
          </a:bodyPr>
          <a:lstStyle/>
          <a:p>
            <a:r>
              <a:rPr lang="en-IN" baseline="-25000" dirty="0">
                <a:hlinkClick r:id="rId6"/>
              </a:rPr>
              <a:t>Courtesy: https://hplgit.github.io/scipro-primer/slides/index.html</a:t>
            </a:r>
            <a:endParaRPr lang="en-IN" baseline="-25000" dirty="0"/>
          </a:p>
        </p:txBody>
      </p:sp>
    </p:spTree>
    <p:extLst>
      <p:ext uri="{BB962C8B-B14F-4D97-AF65-F5344CB8AC3E}">
        <p14:creationId xmlns:p14="http://schemas.microsoft.com/office/powerpoint/2010/main" val="4283275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19" y="0"/>
            <a:ext cx="8229600" cy="715962"/>
          </a:xfrm>
        </p:spPr>
        <p:txBody>
          <a:bodyPr>
            <a:normAutofit fontScale="90000"/>
          </a:bodyPr>
          <a:lstStyle/>
          <a:p>
            <a:r>
              <a:rPr lang="en-IN" dirty="0"/>
              <a:t>Summary of sessions 9 and 10</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1638"/>
            <a:ext cx="7124700" cy="554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7938"/>
            <a:ext cx="137636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6534925"/>
            <a:ext cx="4648200" cy="276999"/>
          </a:xfrm>
          <a:prstGeom prst="rect">
            <a:avLst/>
          </a:prstGeom>
        </p:spPr>
        <p:txBody>
          <a:bodyPr wrap="square">
            <a:spAutoFit/>
          </a:bodyPr>
          <a:lstStyle/>
          <a:p>
            <a:r>
              <a:rPr lang="en-IN" baseline="-25000" dirty="0">
                <a:hlinkClick r:id="rId4"/>
              </a:rPr>
              <a:t>Courtesy: https://hplgit.github.io/scipro-primer/slides/index.html</a:t>
            </a:r>
            <a:endParaRPr lang="en-IN" baseline="-25000" dirty="0"/>
          </a:p>
        </p:txBody>
      </p:sp>
    </p:spTree>
    <p:extLst>
      <p:ext uri="{BB962C8B-B14F-4D97-AF65-F5344CB8AC3E}">
        <p14:creationId xmlns:p14="http://schemas.microsoft.com/office/powerpoint/2010/main" val="245674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4545</TotalTime>
  <Words>2815</Words>
  <Application>Microsoft Office PowerPoint</Application>
  <PresentationFormat>On-screen Show (4:3)</PresentationFormat>
  <Paragraphs>616</Paragraphs>
  <Slides>100</Slides>
  <Notes>3</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18ECE201J  Python and Scientific Python 2021-2022(odd)</vt:lpstr>
      <vt:lpstr>Syllabus</vt:lpstr>
      <vt:lpstr>PowerPoint Presentation</vt:lpstr>
      <vt:lpstr>PowerPoint Presentation</vt:lpstr>
      <vt:lpstr>Reference Text Book</vt:lpstr>
      <vt:lpstr>Required software</vt:lpstr>
      <vt:lpstr>Installation</vt:lpstr>
      <vt:lpstr>OS</vt:lpstr>
      <vt:lpstr>PowerPoint Presentation</vt:lpstr>
      <vt:lpstr>scripting language</vt:lpstr>
      <vt:lpstr>PowerPoint Presentation</vt:lpstr>
      <vt:lpstr>PowerPoint Presentation</vt:lpstr>
      <vt:lpstr>Unit I Learning Objectives</vt:lpstr>
      <vt:lpstr>First program using python</vt:lpstr>
      <vt:lpstr>Variables</vt:lpstr>
      <vt:lpstr>How to choose variable names</vt:lpstr>
      <vt:lpstr>Comments</vt:lpstr>
      <vt:lpstr>Arithmetic operator </vt:lpstr>
      <vt:lpstr>Everything in Python is an Object</vt:lpstr>
      <vt:lpstr>Data type conversion</vt:lpstr>
      <vt:lpstr>Type Conversion </vt:lpstr>
      <vt:lpstr>Print statement</vt:lpstr>
      <vt:lpstr>Print formats</vt:lpstr>
      <vt:lpstr>How to specify input data</vt:lpstr>
      <vt:lpstr>Input function</vt:lpstr>
      <vt:lpstr>Handling Error </vt:lpstr>
      <vt:lpstr>Interactive Computing</vt:lpstr>
      <vt:lpstr>Using standard Mathematical modules</vt:lpstr>
      <vt:lpstr>Rounding Errors</vt:lpstr>
      <vt:lpstr>support for complex numbers</vt:lpstr>
      <vt:lpstr>Symbolic Computing</vt:lpstr>
      <vt:lpstr>PowerPoint Presentation</vt:lpstr>
      <vt:lpstr>Command Line Arguments in Python </vt:lpstr>
      <vt:lpstr>Reading from Command line</vt:lpstr>
      <vt:lpstr>Wrong Input from User</vt:lpstr>
      <vt:lpstr>PowerPoint Presentation</vt:lpstr>
      <vt:lpstr>What is a file?</vt:lpstr>
      <vt:lpstr>Reading data from file</vt:lpstr>
      <vt:lpstr>PowerPoint Presentation</vt:lpstr>
      <vt:lpstr>Reading data from file</vt:lpstr>
      <vt:lpstr>Alternative ways to read a file</vt:lpstr>
      <vt:lpstr>File reading Demo</vt:lpstr>
      <vt:lpstr>Writing Data to a file</vt:lpstr>
      <vt:lpstr>Writing a table</vt:lpstr>
      <vt:lpstr>Summary  Reading and Writing</vt:lpstr>
      <vt:lpstr>  Home Work  </vt:lpstr>
      <vt:lpstr>Home Work Find errors in the following statements</vt:lpstr>
      <vt:lpstr>Summary</vt:lpstr>
      <vt:lpstr>Reading a mixture of text and numbers</vt:lpstr>
      <vt:lpstr>Reading a mixture of text and numbers</vt:lpstr>
      <vt:lpstr>Complete Program</vt:lpstr>
      <vt:lpstr>Making Own Modules</vt:lpstr>
      <vt:lpstr>Making Own Modules</vt:lpstr>
      <vt:lpstr>PowerPoint Presentation</vt:lpstr>
      <vt:lpstr>__name__ (A Special variable) in Python </vt:lpstr>
      <vt:lpstr>Adding test block in a module</vt:lpstr>
      <vt:lpstr>Test block in functions</vt:lpstr>
      <vt:lpstr>How Python can find new module</vt:lpstr>
      <vt:lpstr>Example</vt:lpstr>
      <vt:lpstr>Loops</vt:lpstr>
      <vt:lpstr>While Loop</vt:lpstr>
      <vt:lpstr>for Loop</vt:lpstr>
      <vt:lpstr>Making a table with for loop</vt:lpstr>
      <vt:lpstr>Mathematical sum using loops</vt:lpstr>
      <vt:lpstr>Boolean expression – T or F</vt:lpstr>
      <vt:lpstr>General form of if tests</vt:lpstr>
      <vt:lpstr>Example on multiple branching</vt:lpstr>
      <vt:lpstr>Lists</vt:lpstr>
      <vt:lpstr>List</vt:lpstr>
      <vt:lpstr>PowerPoint Presentation</vt:lpstr>
      <vt:lpstr>List Methods </vt:lpstr>
      <vt:lpstr>PowerPoint Presentation</vt:lpstr>
      <vt:lpstr>PowerPoint Presentation</vt:lpstr>
      <vt:lpstr>Storing Table columns as Lists</vt:lpstr>
      <vt:lpstr>for loop with list indices</vt:lpstr>
      <vt:lpstr>Change elements in a list</vt:lpstr>
      <vt:lpstr>List Comprehension</vt:lpstr>
      <vt:lpstr>Loops: Use of zip construct</vt:lpstr>
      <vt:lpstr>Nested Lists</vt:lpstr>
      <vt:lpstr>Table of columns Vs Table of rows</vt:lpstr>
      <vt:lpstr>Illustration of nested lists</vt:lpstr>
      <vt:lpstr>Extracting sublists (slices…)</vt:lpstr>
      <vt:lpstr>Example</vt:lpstr>
      <vt:lpstr>Homework</vt:lpstr>
      <vt:lpstr>Tuples: Constant Lists</vt:lpstr>
      <vt:lpstr>Need for Tuples</vt:lpstr>
      <vt:lpstr>Functions: An important programming tool</vt:lpstr>
      <vt:lpstr>Functions: An important programming tool</vt:lpstr>
      <vt:lpstr>Functions must be called</vt:lpstr>
      <vt:lpstr>Functions: Example</vt:lpstr>
      <vt:lpstr>Functions: Example</vt:lpstr>
      <vt:lpstr>Local Vs Global Variables</vt:lpstr>
      <vt:lpstr>Home work</vt:lpstr>
      <vt:lpstr>Function: Python Convention</vt:lpstr>
      <vt:lpstr>Functions</vt:lpstr>
      <vt:lpstr>Functions: Example</vt:lpstr>
      <vt:lpstr>Lambda functions: compact inline functions</vt:lpstr>
      <vt:lpstr>Summary of sessions 9 and 10</vt:lpstr>
      <vt:lpstr>Summary of sessions 9 and 10</vt:lpstr>
      <vt:lpstr>Lab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18ECE201J  Python and Scientific Python</dc:title>
  <dc:creator>Vasanthi M S</dc:creator>
  <cp:lastModifiedBy>Likhit Ganni</cp:lastModifiedBy>
  <cp:revision>189</cp:revision>
  <dcterms:created xsi:type="dcterms:W3CDTF">2006-08-16T00:00:00Z</dcterms:created>
  <dcterms:modified xsi:type="dcterms:W3CDTF">2022-10-17T09:34:20Z</dcterms:modified>
</cp:coreProperties>
</file>